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07" r:id="rId3"/>
    <p:sldId id="308" r:id="rId4"/>
    <p:sldId id="259" r:id="rId5"/>
    <p:sldId id="291" r:id="rId6"/>
    <p:sldId id="279" r:id="rId7"/>
    <p:sldId id="309" r:id="rId8"/>
    <p:sldId id="285" r:id="rId9"/>
    <p:sldId id="281" r:id="rId10"/>
    <p:sldId id="265" r:id="rId11"/>
    <p:sldId id="280" r:id="rId12"/>
    <p:sldId id="270" r:id="rId13"/>
    <p:sldId id="271" r:id="rId14"/>
    <p:sldId id="296" r:id="rId15"/>
    <p:sldId id="294" r:id="rId16"/>
    <p:sldId id="310" r:id="rId17"/>
    <p:sldId id="297" r:id="rId18"/>
    <p:sldId id="295" r:id="rId19"/>
    <p:sldId id="303" r:id="rId20"/>
    <p:sldId id="311" r:id="rId21"/>
    <p:sldId id="306" r:id="rId22"/>
    <p:sldId id="298" r:id="rId23"/>
    <p:sldId id="299" r:id="rId24"/>
    <p:sldId id="300" r:id="rId25"/>
    <p:sldId id="301" r:id="rId26"/>
    <p:sldId id="30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640647-D929-4219-A2C8-DBEA380FF25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4F5EFE-0CE6-4040-86B6-6DB86D80D1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21627"/>
            <a:ext cx="8106124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Плесневые грибы и дрожжи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МКОУ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«ЯУВК «Радуга»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Конева Ирина Александровна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Ялта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1205505"/>
            <a:ext cx="86067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Споры некоторых грибков могут становиться причиной плохого самочувствия, головокружения и отравления, они способны глубоко проникать в лёгочную ткань, вызывая её перерождение. Вот краткий перечень заболеваний, связанных с плесенью: мигрень, насморк, отит, бронхит, ринит, бронхиальная астма, сердечно - сосудистые нарушения,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микотоксикоз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Эти заболевания носят хронический характер течения и вызывают трудности при лечении.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50" t="3017" r="50876" b="51726"/>
          <a:stretch>
            <a:fillRect/>
          </a:stretch>
        </p:blipFill>
        <p:spPr>
          <a:xfrm>
            <a:off x="285720" y="2571744"/>
            <a:ext cx="2500330" cy="288499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11" t="4815" r="4522" b="51853"/>
          <a:stretch>
            <a:fillRect/>
          </a:stretch>
        </p:blipFill>
        <p:spPr>
          <a:xfrm>
            <a:off x="6357950" y="2571744"/>
            <a:ext cx="2500330" cy="281287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5" t="51216" r="50793" b="2999"/>
          <a:stretch>
            <a:fillRect/>
          </a:stretch>
        </p:blipFill>
        <p:spPr>
          <a:xfrm>
            <a:off x="3491623" y="3573016"/>
            <a:ext cx="2428892" cy="276391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2" y="764704"/>
            <a:ext cx="32924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8641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тайны и скрытые силы хранит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плесень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313679"/>
            <a:ext cx="835824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Сережа прочитал в газете, что некоторые лекарства можно получать из плесневых грибов. А Миша сказал, что дрожжи – это тоже плесневые грибы. Если это грибы – значит они растут в лесу. Но проходив два часа по лесу, плесневых грибов мальчики не нашли.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Мише и Сереже в решении проблемы: объясните, где должны были искать грибы школьники.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708081"/>
            <a:ext cx="81038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кейса: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группы грибов по способу питания вы знаете?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представителей плесневых грибов.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строение имеет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пеницилл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(рассмотреть под микроскопом препарат плесени)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строение имеет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мукор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(рассмотреть под микроскопом препарат плесени)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строение имеют дрожжи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способом плесневые грибы размножаются?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используют плесневые грибы и дрожжи?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534400" cy="6269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3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7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Плесневые грибы</a:t>
            </a:r>
          </a:p>
        </p:txBody>
      </p:sp>
      <p:pic>
        <p:nvPicPr>
          <p:cNvPr id="6148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2300287" cy="4530725"/>
          </a:xfrm>
          <a:noFill/>
        </p:spPr>
      </p:pic>
      <p:sp>
        <p:nvSpPr>
          <p:cNvPr id="614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916238" y="1600200"/>
            <a:ext cx="6227762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Мицелий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пенициллина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состоит из разветвленных нитей, разделенных перегородками на клетки, а спороношение напоминает кисть, отсюда и его название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кистевик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гриб встречается в виде плесени (зеленого, сизого, голубого цвета) на почве и продуктах растительного происхождения (на плодах, овощах, варенье, томатной пасте и др.). Некоторые виды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пеницилла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используются для приготовления пенициллина— одного из наиболее известных антибиотиков.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0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7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Плесневые грибы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57188" y="1500188"/>
            <a:ext cx="4367212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b="1" dirty="0" smtClean="0"/>
              <a:t> </a:t>
            </a:r>
            <a:r>
              <a:rPr lang="ru-RU" sz="1800" i="1" u="sng" dirty="0" err="1" smtClean="0">
                <a:cs typeface="Arial" charset="0"/>
              </a:rPr>
              <a:t>Пенициллы</a:t>
            </a:r>
            <a:r>
              <a:rPr lang="ru-RU" sz="1800" i="1" u="sng" dirty="0" smtClean="0"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cs typeface="Arial" charset="0"/>
              </a:rPr>
              <a:t>Еще в </a:t>
            </a:r>
            <a:r>
              <a:rPr lang="en-US" sz="1800" dirty="0" smtClean="0">
                <a:cs typeface="Arial" charset="0"/>
              </a:rPr>
              <a:t>XV</a:t>
            </a:r>
            <a:r>
              <a:rPr lang="ru-RU" sz="1800" dirty="0" smtClean="0">
                <a:cs typeface="Arial" charset="0"/>
              </a:rPr>
              <a:t>–</a:t>
            </a:r>
            <a:r>
              <a:rPr lang="en-US" sz="1800" dirty="0" smtClean="0">
                <a:cs typeface="Arial" charset="0"/>
              </a:rPr>
              <a:t>XVI</a:t>
            </a:r>
            <a:r>
              <a:rPr lang="ru-RU" sz="1800" dirty="0" smtClean="0">
                <a:cs typeface="Arial" charset="0"/>
              </a:rPr>
              <a:t> вв. в народной медицине при лечении гнойных ран использовалась зеленая плесень.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cs typeface="Arial" charset="0"/>
              </a:rPr>
              <a:t>В 1928 г. английский микробиолог Александр Флеминг заметил, что </a:t>
            </a:r>
            <a:r>
              <a:rPr lang="ru-RU" sz="1800" dirty="0" err="1" smtClean="0">
                <a:cs typeface="Arial" charset="0"/>
              </a:rPr>
              <a:t>пеницилиум</a:t>
            </a:r>
            <a:r>
              <a:rPr lang="ru-RU" sz="1800" dirty="0" smtClean="0">
                <a:cs typeface="Arial" charset="0"/>
              </a:rPr>
              <a:t>, случайно попавший в культуру стафилококка, полностью подавил рост бактерий. Эти наблюдения Флеминга легли в основу учения об антибиозе (антагонизме между отдельными видами микроорганизмов). В развитии исследований микробного антагонизма значительную роль сыграли Л.Пастер, И.И. Мечников</a:t>
            </a:r>
            <a:r>
              <a:rPr lang="ru-RU" sz="1600" dirty="0" smtClean="0">
                <a:solidFill>
                  <a:schemeClr val="accent2"/>
                </a:solidFill>
                <a:cs typeface="Arial" charset="0"/>
              </a:rPr>
              <a:t>. </a:t>
            </a:r>
          </a:p>
        </p:txBody>
      </p:sp>
      <p:pic>
        <p:nvPicPr>
          <p:cNvPr id="717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0818" y="1819542"/>
            <a:ext cx="3858164" cy="428571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534400" cy="595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5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Дрожжи</a:t>
            </a:r>
            <a:b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00063" y="785813"/>
            <a:ext cx="8332787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Одноклеточные грибы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имеют мицелия и представляют собой неподвижные клетки овальной формы размером 2—10 мкм  с одним ядром.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Размножаются дрожжи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почкованием или делением.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Наибольшее практическое значение имеют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пекарские дрожжи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представленные несколькими сотнями рас — винными, пивными, хлебопекарными и др. Они применяются в пивоварении, хлебопечении, производстве спирта. Некоторые виды дрожжей способны вызывать у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людей заболевания.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077072"/>
            <a:ext cx="22256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63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5551801" cy="6475312"/>
          </a:xfrm>
        </p:spPr>
      </p:pic>
    </p:spTree>
    <p:extLst>
      <p:ext uri="{BB962C8B-B14F-4D97-AF65-F5344CB8AC3E}">
        <p14:creationId xmlns="" xmlns:p14="http://schemas.microsoft.com/office/powerpoint/2010/main" val="25764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8820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Цели урока: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Образовательные: </a:t>
            </a:r>
            <a:br>
              <a:rPr lang="ru-RU" b="1" i="1" dirty="0" smtClean="0"/>
            </a:br>
            <a:r>
              <a:rPr lang="ru-RU" dirty="0" smtClean="0"/>
              <a:t>• раскрыть общие особенности организации плесневых  грибов (многообразие видов, признаки, тип питания, способы размножения, роль в природе), отличающие их от организации других царств живой природы (растения, животные); </a:t>
            </a:r>
            <a:br>
              <a:rPr lang="ru-RU" dirty="0" smtClean="0"/>
            </a:br>
            <a:r>
              <a:rPr lang="ru-RU" b="1" i="1" dirty="0" smtClean="0"/>
              <a:t>Развивающие: </a:t>
            </a:r>
            <a:br>
              <a:rPr lang="ru-RU" b="1" i="1" dirty="0" smtClean="0"/>
            </a:br>
            <a:r>
              <a:rPr lang="ru-RU" dirty="0" smtClean="0"/>
              <a:t>• развивать понятия о многообразии живых организмов; </a:t>
            </a:r>
            <a:br>
              <a:rPr lang="ru-RU" dirty="0" smtClean="0"/>
            </a:br>
            <a:r>
              <a:rPr lang="ru-RU" dirty="0" smtClean="0"/>
              <a:t>• продолжить развитие основных биологических понятий, элементов творческой деятельности через погружение в решение проблемных вопросов и вовлечение школьников в самостоятельную работу частично-поискового и исследовательского характера. </a:t>
            </a:r>
            <a:br>
              <a:rPr lang="ru-RU" dirty="0" smtClean="0"/>
            </a:br>
            <a:r>
              <a:rPr lang="ru-RU" b="1" i="1" dirty="0" smtClean="0"/>
              <a:t>Воспитательные: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• Воспитывать любовь к природе; </a:t>
            </a:r>
            <a:br>
              <a:rPr lang="ru-RU" dirty="0" smtClean="0"/>
            </a:br>
            <a:r>
              <a:rPr lang="ru-RU" dirty="0" smtClean="0"/>
              <a:t>• развивать умения слушать и слышать других, уважение к мнению товарищей.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06" name="Group 46"/>
          <p:cNvGraphicFramePr>
            <a:graphicFrameLocks noGrp="1"/>
          </p:cNvGraphicFramePr>
          <p:nvPr>
            <p:ph idx="1"/>
          </p:nvPr>
        </p:nvGraphicFramePr>
        <p:xfrm>
          <a:off x="179388" y="260648"/>
          <a:ext cx="8964612" cy="6540135"/>
        </p:xfrm>
        <a:graphic>
          <a:graphicData uri="http://schemas.openxmlformats.org/drawingml/2006/table">
            <a:tbl>
              <a:tblPr/>
              <a:tblGrid>
                <a:gridCol w="2987675"/>
                <a:gridCol w="2989262"/>
                <a:gridCol w="2987675"/>
              </a:tblGrid>
              <a:tr h="96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грибы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Отрицательные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свойства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Положительные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свойства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дерматофиты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грибковые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заболевания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кожи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природе разлагают кератин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7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спорынья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паразит злаков, ядовит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применяется в акушерстве, гинекологии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пенициллы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порча продуктов питания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применяются в производствах антибиотиков, сыров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аспергиллы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микозы (болезни птиц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применяются в производствах сыров, соусов,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сакэ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25507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7973"/>
            <a:ext cx="5456237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8" y="2924944"/>
            <a:ext cx="5143500" cy="3708400"/>
          </a:xfrm>
        </p:spPr>
      </p:pic>
    </p:spTree>
    <p:extLst>
      <p:ext uri="{BB962C8B-B14F-4D97-AF65-F5344CB8AC3E}">
        <p14:creationId xmlns="" xmlns:p14="http://schemas.microsoft.com/office/powerpoint/2010/main" val="33776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611188" y="476250"/>
            <a:ext cx="75612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  <a:cs typeface="Times New Roman" pitchFamily="18" charset="0"/>
              </a:rPr>
              <a:t>ВЫБЕРИ  ПРАВИЛЬНЫЙ  ОТВЕТ, ЗАПИШИ БУКВУ ОТВЕТА В ТАБЛИЦУ. ЕСЛИ ОТВЕТИЛ ПРАВИЛЬНО, ТО У ТЕБЯ ПОЛУЧИТСЯ СЛОВО.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1.По способу питания грибы похожи на животных, так как: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А) способны к фотосинтезу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Г) питаются готовыми органическими веществами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У) поглощают пищу путём всасывания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2.Оболочка клеток большинства грибов содержит: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Р) хитин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О) целлюлозу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Т) муреин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3.Симбиоз грибницы с корнем дерева называется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Ж) мицелий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Д) плодовое тело 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И) микориза</a:t>
            </a:r>
            <a:endParaRPr lang="ru-RU" sz="24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4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684213" y="549275"/>
            <a:ext cx="69834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4.Дрожжи размножаются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А) спорами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Б) почкованием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В) мицелием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5.Симбиоз – это тип взаимоотношений между двумя организмами, при котором: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К) выгодно одному из организмов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О) не выгодно обоим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Н) выгодно обоим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6.Гриб, питающийся органическими веществами отмерших организмов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М) мукор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И) трутовик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К) фитофтора</a:t>
            </a:r>
            <a:endParaRPr lang="ru-RU" sz="24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2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755650" y="836613"/>
            <a:ext cx="74168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7.К пластинчатым грибам относится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Ц) лисичка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О) подосиновик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М) маслёнок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8.Половое размножение у грибов происходит 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А) при слиянии специализированных клеток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Г) с помощью спор</a:t>
            </a:r>
            <a:endParaRPr lang="ru-RU" sz="2400">
              <a:latin typeface="Arial" charset="0"/>
            </a:endParaRPr>
          </a:p>
          <a:p>
            <a:pPr eaLnBrk="0" hangingPunct="0"/>
            <a:r>
              <a:rPr lang="ru-RU" sz="2400">
                <a:latin typeface="Arial" charset="0"/>
                <a:cs typeface="Times New Roman" pitchFamily="18" charset="0"/>
              </a:rPr>
              <a:t>У) почкованием</a:t>
            </a:r>
            <a:endParaRPr lang="ru-RU" sz="2400"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2988" y="4221163"/>
          <a:ext cx="6078537" cy="1643062"/>
        </p:xfrm>
        <a:graphic>
          <a:graphicData uri="http://schemas.openxmlformats.org/drawingml/2006/table">
            <a:tbl>
              <a:tblPr/>
              <a:tblGrid>
                <a:gridCol w="676275"/>
                <a:gridCol w="674687"/>
                <a:gridCol w="674688"/>
                <a:gridCol w="674687"/>
                <a:gridCol w="674688"/>
                <a:gridCol w="676275"/>
                <a:gridCol w="676275"/>
                <a:gridCol w="674687"/>
                <a:gridCol w="676275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948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8888" y="1412875"/>
          <a:ext cx="6078537" cy="2520950"/>
        </p:xfrm>
        <a:graphic>
          <a:graphicData uri="http://schemas.openxmlformats.org/drawingml/2006/table">
            <a:tbl>
              <a:tblPr/>
              <a:tblGrid>
                <a:gridCol w="676275"/>
                <a:gridCol w="674687"/>
                <a:gridCol w="674688"/>
                <a:gridCol w="674687"/>
                <a:gridCol w="674688"/>
                <a:gridCol w="676275"/>
                <a:gridCol w="676275"/>
                <a:gridCol w="674687"/>
                <a:gridCol w="676275"/>
              </a:tblGrid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61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755650" y="620713"/>
            <a:ext cx="5405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latin typeface="Arial" charset="0"/>
              </a:rPr>
              <a:t>ДОМАШНЕЕ ЗАДАНИЕ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728663" y="1284288"/>
            <a:ext cx="71564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latin typeface="Arial" charset="0"/>
              </a:rPr>
              <a:t>§</a:t>
            </a:r>
            <a:r>
              <a:rPr lang="ru-RU" sz="2400" b="1" dirty="0" smtClean="0">
                <a:latin typeface="Arial" charset="0"/>
              </a:rPr>
              <a:t>15</a:t>
            </a:r>
            <a:r>
              <a:rPr lang="ru-RU" sz="2400" b="1" dirty="0" smtClean="0">
                <a:latin typeface="Arial" charset="0"/>
              </a:rPr>
              <a:t>, </a:t>
            </a:r>
            <a:r>
              <a:rPr lang="ru-RU" sz="2400" b="1" dirty="0" smtClean="0">
                <a:latin typeface="Arial" charset="0"/>
              </a:rPr>
              <a:t>ответить на вопросы.</a:t>
            </a:r>
          </a:p>
          <a:p>
            <a:r>
              <a:rPr lang="ru-RU" sz="2400" b="1" dirty="0" smtClean="0">
                <a:latin typeface="Arial" charset="0"/>
              </a:rPr>
              <a:t>Индивидуальное </a:t>
            </a:r>
            <a:r>
              <a:rPr lang="ru-RU" sz="2400" b="1" dirty="0">
                <a:latin typeface="Arial" charset="0"/>
              </a:rPr>
              <a:t>задание на выбор:</a:t>
            </a:r>
          </a:p>
          <a:p>
            <a:r>
              <a:rPr lang="ru-RU" sz="2400" b="1" dirty="0">
                <a:latin typeface="Arial" charset="0"/>
              </a:rPr>
              <a:t>а) подготовить презентацию «В царстве </a:t>
            </a:r>
            <a:r>
              <a:rPr lang="ru-RU" sz="2400" b="1" dirty="0" smtClean="0">
                <a:latin typeface="Arial" charset="0"/>
              </a:rPr>
              <a:t>плесневых грибов</a:t>
            </a:r>
            <a:r>
              <a:rPr lang="ru-RU" sz="2400" b="1" dirty="0">
                <a:latin typeface="Arial" charset="0"/>
              </a:rPr>
              <a:t>»;</a:t>
            </a:r>
          </a:p>
          <a:p>
            <a:r>
              <a:rPr lang="ru-RU" sz="2400" b="1" dirty="0">
                <a:latin typeface="Arial" charset="0"/>
              </a:rPr>
              <a:t>б) устное сообщение «Грибы-рекордсмены» (необычные грибы);</a:t>
            </a:r>
          </a:p>
          <a:p>
            <a:r>
              <a:rPr lang="ru-RU" sz="2400" b="1" dirty="0" smtClean="0">
                <a:latin typeface="Arial" charset="0"/>
              </a:rPr>
              <a:t>в) </a:t>
            </a:r>
            <a:r>
              <a:rPr lang="ru-RU" sz="2400" b="1" dirty="0">
                <a:latin typeface="Arial" charset="0"/>
              </a:rPr>
              <a:t>сказка собственного сочинения по теме урока. </a:t>
            </a:r>
          </a:p>
        </p:txBody>
      </p:sp>
    </p:spTree>
    <p:extLst>
      <p:ext uri="{BB962C8B-B14F-4D97-AF65-F5344CB8AC3E}">
        <p14:creationId xmlns="" xmlns:p14="http://schemas.microsoft.com/office/powerpoint/2010/main" val="38949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16" y="764704"/>
            <a:ext cx="91450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 урока</a:t>
            </a:r>
            <a:r>
              <a:rPr lang="ru-RU" dirty="0" smtClean="0"/>
              <a:t>: создать условия для развития:</a:t>
            </a:r>
          </a:p>
          <a:p>
            <a:r>
              <a:rPr lang="ru-RU" dirty="0" smtClean="0"/>
              <a:t>1.     </a:t>
            </a:r>
            <a:r>
              <a:rPr lang="ru-RU" i="1" dirty="0" smtClean="0"/>
              <a:t>предметных компетенций</a:t>
            </a:r>
            <a:r>
              <a:rPr lang="ru-RU" dirty="0" smtClean="0"/>
              <a:t> посредством раскрытия связи между особенностями организации грибов и отличиями от организации других царств живой природы.</a:t>
            </a:r>
          </a:p>
          <a:p>
            <a:r>
              <a:rPr lang="ru-RU" dirty="0" smtClean="0"/>
              <a:t>2.     </a:t>
            </a:r>
            <a:r>
              <a:rPr lang="ru-RU" i="1" dirty="0" err="1" smtClean="0"/>
              <a:t>общепредметных</a:t>
            </a:r>
            <a:r>
              <a:rPr lang="ru-RU" i="1" dirty="0" smtClean="0"/>
              <a:t> компетенций:</a:t>
            </a:r>
            <a:r>
              <a:rPr lang="ru-RU" dirty="0" smtClean="0"/>
              <a:t> владение логическими операциями (анализ, синтез, сравнение, обобщение)</a:t>
            </a:r>
          </a:p>
          <a:p>
            <a:r>
              <a:rPr lang="ru-RU" i="1" dirty="0" smtClean="0"/>
              <a:t>3.</a:t>
            </a:r>
            <a:r>
              <a:rPr lang="ru-RU" dirty="0" smtClean="0"/>
              <a:t>     </a:t>
            </a:r>
            <a:r>
              <a:rPr lang="ru-RU" i="1" dirty="0" smtClean="0"/>
              <a:t>ключевых компетенций:</a:t>
            </a:r>
            <a:endParaRPr lang="ru-RU" dirty="0" smtClean="0"/>
          </a:p>
          <a:p>
            <a:r>
              <a:rPr lang="ru-RU" dirty="0" smtClean="0"/>
              <a:t>- ценностно-смысловых посредством развития внутренней мотивации к изучению реальных объектов действительности;</a:t>
            </a:r>
          </a:p>
          <a:p>
            <a:r>
              <a:rPr lang="ru-RU" dirty="0" smtClean="0"/>
              <a:t>- учебно-познавательных через создание условий для развития умений, связанных с </a:t>
            </a:r>
            <a:r>
              <a:rPr lang="ru-RU" dirty="0" err="1" smtClean="0"/>
              <a:t>целеполаганием</a:t>
            </a:r>
            <a:r>
              <a:rPr lang="ru-RU" dirty="0" smtClean="0"/>
              <a:t>, планированием предстоящей деятельности, поиском способов решения поставленной проблемы, содержательной и личностной рефлексии, контролем и самооценкой достигнутого;</a:t>
            </a:r>
          </a:p>
          <a:p>
            <a:r>
              <a:rPr lang="ru-RU" dirty="0" smtClean="0"/>
              <a:t>- информационных посредством развития умения использовать разные источники информации для решения поставленной цели;</a:t>
            </a:r>
          </a:p>
          <a:p>
            <a:r>
              <a:rPr lang="ru-RU" dirty="0" smtClean="0"/>
              <a:t>- коммуникативных посредством развития умений диалогической речи через организацию работы в группах;</a:t>
            </a:r>
          </a:p>
          <a:p>
            <a:r>
              <a:rPr lang="ru-RU" dirty="0" smtClean="0"/>
              <a:t>- социально-трудовых посредством развития умения самостоятельно организовывать рабочее место;</a:t>
            </a:r>
          </a:p>
          <a:p>
            <a:r>
              <a:rPr lang="ru-RU" dirty="0" smtClean="0"/>
              <a:t>- личностного самосовершенствования через проведение личностной рефлексии в рамках работы в группе.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14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Факты…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314" y="3500438"/>
            <a:ext cx="87154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мировые информационные агентства планеты передали тревожное сообщение – гибнут рукописи Леонардо Да Винчи. Так называемый "Кодекс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Атлантикус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великого Леонардо из миланской библиотеки уничтожают  грибы.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Picture 3" descr="«Кодекс Атлантикус» Леонардо да Вин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9067" y="285728"/>
            <a:ext cx="5148685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7200800" cy="385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25" y="260648"/>
            <a:ext cx="68167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3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57" t="3849" r="41854" b="-3836"/>
          <a:stretch/>
        </p:blipFill>
        <p:spPr>
          <a:xfrm rot="5400000">
            <a:off x="3950654" y="-604228"/>
            <a:ext cx="1459581" cy="323949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20" y="285728"/>
            <a:ext cx="2162660" cy="307818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973"/>
          <a:stretch/>
        </p:blipFill>
        <p:spPr>
          <a:xfrm>
            <a:off x="4693918" y="2000240"/>
            <a:ext cx="1894306" cy="16398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855" y="2258380"/>
            <a:ext cx="2065111" cy="154883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58" y="4221089"/>
            <a:ext cx="2564003" cy="22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" y="4605477"/>
            <a:ext cx="20732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2160" y="4605477"/>
            <a:ext cx="30107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 появилась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Земле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млн. лет назад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" y="2481577"/>
            <a:ext cx="2886502" cy="19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493"/>
            <a:ext cx="2690212" cy="200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1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Плесневые грибы.</a:t>
            </a:r>
            <a:r>
              <a:rPr lang="ru-RU" sz="51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1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5100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11" descr="Мукор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>
          <a:xfrm>
            <a:off x="755650" y="1484313"/>
            <a:ext cx="3419475" cy="2305050"/>
          </a:xfrm>
          <a:noFill/>
          <a:ln>
            <a:solidFill>
              <a:schemeClr val="tx1"/>
            </a:solidFill>
          </a:ln>
        </p:spPr>
      </p:pic>
      <p:sp>
        <p:nvSpPr>
          <p:cNvPr id="4099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i="1" u="sng" dirty="0" smtClean="0">
                <a:cs typeface="Arial" charset="0"/>
              </a:rPr>
              <a:t>Плесневые грибы</a:t>
            </a:r>
            <a:r>
              <a:rPr lang="ru-RU" sz="2000" dirty="0" smtClean="0">
                <a:cs typeface="Arial" charset="0"/>
              </a:rPr>
              <a:t>  развиваются </a:t>
            </a:r>
            <a:r>
              <a:rPr lang="ru-RU" sz="2000" dirty="0" err="1" smtClean="0">
                <a:cs typeface="Arial" charset="0"/>
              </a:rPr>
              <a:t>сапротрофно</a:t>
            </a:r>
            <a:r>
              <a:rPr lang="ru-RU" sz="2000" dirty="0" smtClean="0">
                <a:cs typeface="Arial" charset="0"/>
              </a:rPr>
              <a:t> в почве, на увлажненных продуктах, плодах и овощах, на животных и растительных остатках, образуя пушистые или паутинистые налеты (плесень) серого, зеленого, черного, сизого цвета.. </a:t>
            </a:r>
          </a:p>
        </p:txBody>
      </p:sp>
      <p:pic>
        <p:nvPicPr>
          <p:cNvPr id="4101" name="Picture 12" descr="Мук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716338"/>
            <a:ext cx="36004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isakuku.ru/news/images-up/5571/5571_14_b3c1270482ffcb104d44a1518056b82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00438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kisakuku.ru/news/images-up/5571/5571_15_90353d8ff4928f2e2b28853bebb63c0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1371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499"/>
            <a:ext cx="3888432" cy="310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0438"/>
            <a:ext cx="3906553" cy="31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57" y="428603"/>
            <a:ext cx="4613213" cy="296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isakuku.ru/news/images-up/5571/5571_0_4b60f05eb43ee8d671e707464c38b2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kisakuku.ru/news/images-up/5571/5571_1_bca258a2f39d8a83a18748a3555373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4752"/>
            <a:ext cx="32659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04" y="692696"/>
            <a:ext cx="3683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39021"/>
            <a:ext cx="3456384" cy="269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06" y="610939"/>
            <a:ext cx="3745198" cy="301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660</TotalTime>
  <Words>752</Words>
  <Application>Microsoft Office PowerPoint</Application>
  <PresentationFormat>Экран (4:3)</PresentationFormat>
  <Paragraphs>146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Плесневые грибы.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Плесневые грибы</vt:lpstr>
      <vt:lpstr>Плесневые грибы</vt:lpstr>
      <vt:lpstr>Слайд 17</vt:lpstr>
      <vt:lpstr>                              Дрожжи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Плесневые грибы  и дрожжи</dc:title>
  <dc:creator>1</dc:creator>
  <cp:lastModifiedBy>SAMSUNG</cp:lastModifiedBy>
  <cp:revision>49</cp:revision>
  <dcterms:created xsi:type="dcterms:W3CDTF">2013-03-20T14:07:03Z</dcterms:created>
  <dcterms:modified xsi:type="dcterms:W3CDTF">2015-04-05T13:18:59Z</dcterms:modified>
</cp:coreProperties>
</file>