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7" r:id="rId2"/>
    <p:sldId id="304" r:id="rId3"/>
    <p:sldId id="305" r:id="rId4"/>
    <p:sldId id="258" r:id="rId5"/>
    <p:sldId id="298" r:id="rId6"/>
    <p:sldId id="29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6" r:id="rId15"/>
    <p:sldId id="267" r:id="rId16"/>
    <p:sldId id="268" r:id="rId17"/>
    <p:sldId id="297" r:id="rId18"/>
    <p:sldId id="295" r:id="rId19"/>
    <p:sldId id="269" r:id="rId20"/>
    <p:sldId id="284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285" r:id="rId33"/>
    <p:sldId id="287" r:id="rId34"/>
    <p:sldId id="288" r:id="rId35"/>
    <p:sldId id="303" r:id="rId36"/>
    <p:sldId id="302" r:id="rId37"/>
    <p:sldId id="290" r:id="rId38"/>
    <p:sldId id="291" r:id="rId39"/>
    <p:sldId id="29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A792A-9F07-4CEC-B1B5-DBE4F9C2F3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27AC90A-E62D-433E-BBFE-E165A2F472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Питание</a:t>
          </a:r>
        </a:p>
      </dgm:t>
    </dgm:pt>
    <dgm:pt modelId="{1A5AF53D-B68B-4D4B-9EAA-DD9903987681}" type="parTrans" cxnId="{A892C99A-793A-4F37-B89F-3BFBE26D6803}">
      <dgm:prSet/>
      <dgm:spPr/>
    </dgm:pt>
    <dgm:pt modelId="{31ABB491-70BB-401B-A831-3D6C80FC8DC8}" type="sibTrans" cxnId="{A892C99A-793A-4F37-B89F-3BFBE26D6803}">
      <dgm:prSet/>
      <dgm:spPr/>
    </dgm:pt>
    <dgm:pt modelId="{C6202B5A-9F9F-4799-A15C-C4DF4C4BF5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Паразиты</a:t>
          </a:r>
        </a:p>
      </dgm:t>
    </dgm:pt>
    <dgm:pt modelId="{E47EBB35-28E7-420E-AACF-898055C8811E}" type="parTrans" cxnId="{9BDBD816-E9F2-4F82-A8CE-E2FE47452807}">
      <dgm:prSet/>
      <dgm:spPr/>
    </dgm:pt>
    <dgm:pt modelId="{7237542D-4671-4A1E-B5F8-E5E2D3A5772D}" type="sibTrans" cxnId="{9BDBD816-E9F2-4F82-A8CE-E2FE47452807}">
      <dgm:prSet/>
      <dgm:spPr/>
    </dgm:pt>
    <dgm:pt modelId="{E52D724A-5745-43B1-BFF9-AAA1C2FC27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Сапрофиты</a:t>
          </a:r>
        </a:p>
      </dgm:t>
    </dgm:pt>
    <dgm:pt modelId="{299B319F-1771-4BA0-84DF-04896E7AB983}" type="parTrans" cxnId="{6FEB98E9-2B19-489B-A181-38ECFDB24838}">
      <dgm:prSet/>
      <dgm:spPr/>
    </dgm:pt>
    <dgm:pt modelId="{26DCF55D-0C52-401A-99F2-E237D75EAAC1}" type="sibTrans" cxnId="{6FEB98E9-2B19-489B-A181-38ECFDB24838}">
      <dgm:prSet/>
      <dgm:spPr/>
    </dgm:pt>
    <dgm:pt modelId="{4300E6EB-DE73-4415-A0E6-05DACABA28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Симбионты</a:t>
          </a:r>
        </a:p>
      </dgm:t>
    </dgm:pt>
    <dgm:pt modelId="{3D96D0C0-6311-4FF5-AED3-610CAF7A68EE}" type="parTrans" cxnId="{47B3EC20-8DDC-4CF2-B0A9-23794FB33356}">
      <dgm:prSet/>
      <dgm:spPr/>
    </dgm:pt>
    <dgm:pt modelId="{8500BB61-E087-4785-B4A5-43E64FE99297}" type="sibTrans" cxnId="{47B3EC20-8DDC-4CF2-B0A9-23794FB33356}">
      <dgm:prSet/>
      <dgm:spPr/>
    </dgm:pt>
    <dgm:pt modelId="{3E84A505-8A10-4434-9A57-1BC1A3B99734}" type="pres">
      <dgm:prSet presAssocID="{E24A792A-9F07-4CEC-B1B5-DBE4F9C2F3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F81BE6-97F6-470E-BC5A-CC67C9C4A0D8}" type="pres">
      <dgm:prSet presAssocID="{227AC90A-E62D-433E-BBFE-E165A2F472F1}" presName="hierRoot1" presStyleCnt="0">
        <dgm:presLayoutVars>
          <dgm:hierBranch/>
        </dgm:presLayoutVars>
      </dgm:prSet>
      <dgm:spPr/>
    </dgm:pt>
    <dgm:pt modelId="{7E2D0A46-7EE0-4CFE-B63F-05303A214B59}" type="pres">
      <dgm:prSet presAssocID="{227AC90A-E62D-433E-BBFE-E165A2F472F1}" presName="rootComposite1" presStyleCnt="0"/>
      <dgm:spPr/>
    </dgm:pt>
    <dgm:pt modelId="{0F003B10-69BC-4D01-9259-8EF074591D78}" type="pres">
      <dgm:prSet presAssocID="{227AC90A-E62D-433E-BBFE-E165A2F472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EF8E0A-9C10-4385-B746-831E44537017}" type="pres">
      <dgm:prSet presAssocID="{227AC90A-E62D-433E-BBFE-E165A2F472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BF01D1-7B65-42B4-94AE-3C6C2FBBE0F2}" type="pres">
      <dgm:prSet presAssocID="{227AC90A-E62D-433E-BBFE-E165A2F472F1}" presName="hierChild2" presStyleCnt="0"/>
      <dgm:spPr/>
    </dgm:pt>
    <dgm:pt modelId="{8E4BB38D-DA65-4C14-B3A4-66FC0795E70D}" type="pres">
      <dgm:prSet presAssocID="{E47EBB35-28E7-420E-AACF-898055C8811E}" presName="Name35" presStyleLbl="parChTrans1D2" presStyleIdx="0" presStyleCnt="3"/>
      <dgm:spPr/>
    </dgm:pt>
    <dgm:pt modelId="{712931C4-E9C2-427F-8CFB-E774CA98A5F9}" type="pres">
      <dgm:prSet presAssocID="{C6202B5A-9F9F-4799-A15C-C4DF4C4BF5C4}" presName="hierRoot2" presStyleCnt="0">
        <dgm:presLayoutVars>
          <dgm:hierBranch/>
        </dgm:presLayoutVars>
      </dgm:prSet>
      <dgm:spPr/>
    </dgm:pt>
    <dgm:pt modelId="{AB6EE57C-9838-48A7-BC7C-529F3896932B}" type="pres">
      <dgm:prSet presAssocID="{C6202B5A-9F9F-4799-A15C-C4DF4C4BF5C4}" presName="rootComposite" presStyleCnt="0"/>
      <dgm:spPr/>
    </dgm:pt>
    <dgm:pt modelId="{588B73C6-78F3-4310-9876-408DB8605EA2}" type="pres">
      <dgm:prSet presAssocID="{C6202B5A-9F9F-4799-A15C-C4DF4C4BF5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B163F-7ABA-4630-B8F6-C4C26B121FCB}" type="pres">
      <dgm:prSet presAssocID="{C6202B5A-9F9F-4799-A15C-C4DF4C4BF5C4}" presName="rootConnector" presStyleLbl="node2" presStyleIdx="0" presStyleCnt="3"/>
      <dgm:spPr/>
      <dgm:t>
        <a:bodyPr/>
        <a:lstStyle/>
        <a:p>
          <a:endParaRPr lang="ru-RU"/>
        </a:p>
      </dgm:t>
    </dgm:pt>
    <dgm:pt modelId="{EC8D81D2-D259-4A9C-9260-7006ECEAC453}" type="pres">
      <dgm:prSet presAssocID="{C6202B5A-9F9F-4799-A15C-C4DF4C4BF5C4}" presName="hierChild4" presStyleCnt="0"/>
      <dgm:spPr/>
    </dgm:pt>
    <dgm:pt modelId="{64AA991F-2E28-41C6-8673-B8D7D4BF7BFE}" type="pres">
      <dgm:prSet presAssocID="{C6202B5A-9F9F-4799-A15C-C4DF4C4BF5C4}" presName="hierChild5" presStyleCnt="0"/>
      <dgm:spPr/>
    </dgm:pt>
    <dgm:pt modelId="{ECD9A0EC-527A-4635-8D38-17C51F5A724F}" type="pres">
      <dgm:prSet presAssocID="{299B319F-1771-4BA0-84DF-04896E7AB983}" presName="Name35" presStyleLbl="parChTrans1D2" presStyleIdx="1" presStyleCnt="3"/>
      <dgm:spPr/>
    </dgm:pt>
    <dgm:pt modelId="{0EEE6A92-0EA6-41BF-945C-A7F20C4F464A}" type="pres">
      <dgm:prSet presAssocID="{E52D724A-5745-43B1-BFF9-AAA1C2FC274F}" presName="hierRoot2" presStyleCnt="0">
        <dgm:presLayoutVars>
          <dgm:hierBranch/>
        </dgm:presLayoutVars>
      </dgm:prSet>
      <dgm:spPr/>
    </dgm:pt>
    <dgm:pt modelId="{04DDA99F-AE09-4D6A-8089-F6209207B6B8}" type="pres">
      <dgm:prSet presAssocID="{E52D724A-5745-43B1-BFF9-AAA1C2FC274F}" presName="rootComposite" presStyleCnt="0"/>
      <dgm:spPr/>
    </dgm:pt>
    <dgm:pt modelId="{C3E5795A-222E-41B1-9B07-BB27AA5635E4}" type="pres">
      <dgm:prSet presAssocID="{E52D724A-5745-43B1-BFF9-AAA1C2FC27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5C052-D01B-4522-B796-AD7A44E535BE}" type="pres">
      <dgm:prSet presAssocID="{E52D724A-5745-43B1-BFF9-AAA1C2FC274F}" presName="rootConnector" presStyleLbl="node2" presStyleIdx="1" presStyleCnt="3"/>
      <dgm:spPr/>
      <dgm:t>
        <a:bodyPr/>
        <a:lstStyle/>
        <a:p>
          <a:endParaRPr lang="ru-RU"/>
        </a:p>
      </dgm:t>
    </dgm:pt>
    <dgm:pt modelId="{5F69764A-8146-4293-8A6E-7ABC6A17C6C9}" type="pres">
      <dgm:prSet presAssocID="{E52D724A-5745-43B1-BFF9-AAA1C2FC274F}" presName="hierChild4" presStyleCnt="0"/>
      <dgm:spPr/>
    </dgm:pt>
    <dgm:pt modelId="{CCBEA3E8-41B1-4B84-94F1-C930F9D4BA0E}" type="pres">
      <dgm:prSet presAssocID="{E52D724A-5745-43B1-BFF9-AAA1C2FC274F}" presName="hierChild5" presStyleCnt="0"/>
      <dgm:spPr/>
    </dgm:pt>
    <dgm:pt modelId="{87C75C2E-ACEB-40D8-B013-250E7DFA8E57}" type="pres">
      <dgm:prSet presAssocID="{3D96D0C0-6311-4FF5-AED3-610CAF7A68EE}" presName="Name35" presStyleLbl="parChTrans1D2" presStyleIdx="2" presStyleCnt="3"/>
      <dgm:spPr/>
    </dgm:pt>
    <dgm:pt modelId="{3B326114-2872-4F33-B020-58E089B41DE2}" type="pres">
      <dgm:prSet presAssocID="{4300E6EB-DE73-4415-A0E6-05DACABA28D3}" presName="hierRoot2" presStyleCnt="0">
        <dgm:presLayoutVars>
          <dgm:hierBranch/>
        </dgm:presLayoutVars>
      </dgm:prSet>
      <dgm:spPr/>
    </dgm:pt>
    <dgm:pt modelId="{B7E598FC-C75C-4048-8679-DFF846B46FA4}" type="pres">
      <dgm:prSet presAssocID="{4300E6EB-DE73-4415-A0E6-05DACABA28D3}" presName="rootComposite" presStyleCnt="0"/>
      <dgm:spPr/>
    </dgm:pt>
    <dgm:pt modelId="{A18CC558-779E-4D27-90CB-63D02F4A8D82}" type="pres">
      <dgm:prSet presAssocID="{4300E6EB-DE73-4415-A0E6-05DACABA28D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14E6F-0D4B-4BE0-8B79-82D4F5ED35DE}" type="pres">
      <dgm:prSet presAssocID="{4300E6EB-DE73-4415-A0E6-05DACABA28D3}" presName="rootConnector" presStyleLbl="node2" presStyleIdx="2" presStyleCnt="3"/>
      <dgm:spPr/>
      <dgm:t>
        <a:bodyPr/>
        <a:lstStyle/>
        <a:p>
          <a:endParaRPr lang="ru-RU"/>
        </a:p>
      </dgm:t>
    </dgm:pt>
    <dgm:pt modelId="{DB2E8848-1396-465F-BDE7-3D934A531E04}" type="pres">
      <dgm:prSet presAssocID="{4300E6EB-DE73-4415-A0E6-05DACABA28D3}" presName="hierChild4" presStyleCnt="0"/>
      <dgm:spPr/>
    </dgm:pt>
    <dgm:pt modelId="{84A58116-B9B6-4560-BCF0-89FE99247A65}" type="pres">
      <dgm:prSet presAssocID="{4300E6EB-DE73-4415-A0E6-05DACABA28D3}" presName="hierChild5" presStyleCnt="0"/>
      <dgm:spPr/>
    </dgm:pt>
    <dgm:pt modelId="{28AD272C-7B7F-4768-BA35-58BB269CA78E}" type="pres">
      <dgm:prSet presAssocID="{227AC90A-E62D-433E-BBFE-E165A2F472F1}" presName="hierChild3" presStyleCnt="0"/>
      <dgm:spPr/>
    </dgm:pt>
  </dgm:ptLst>
  <dgm:cxnLst>
    <dgm:cxn modelId="{FE39A210-F778-4664-9C2E-263F12F74C1E}" type="presOf" srcId="{4300E6EB-DE73-4415-A0E6-05DACABA28D3}" destId="{A18CC558-779E-4D27-90CB-63D02F4A8D82}" srcOrd="0" destOrd="0" presId="urn:microsoft.com/office/officeart/2005/8/layout/orgChart1"/>
    <dgm:cxn modelId="{33ECB9B7-B006-496E-8575-2F67D9E79EBF}" type="presOf" srcId="{227AC90A-E62D-433E-BBFE-E165A2F472F1}" destId="{50EF8E0A-9C10-4385-B746-831E44537017}" srcOrd="1" destOrd="0" presId="urn:microsoft.com/office/officeart/2005/8/layout/orgChart1"/>
    <dgm:cxn modelId="{A4A0D176-7DE0-4638-BF00-5F28069D7634}" type="presOf" srcId="{E24A792A-9F07-4CEC-B1B5-DBE4F9C2F328}" destId="{3E84A505-8A10-4434-9A57-1BC1A3B99734}" srcOrd="0" destOrd="0" presId="urn:microsoft.com/office/officeart/2005/8/layout/orgChart1"/>
    <dgm:cxn modelId="{F78A1EF3-0AC4-4935-B690-493E7A7E1FB0}" type="presOf" srcId="{299B319F-1771-4BA0-84DF-04896E7AB983}" destId="{ECD9A0EC-527A-4635-8D38-17C51F5A724F}" srcOrd="0" destOrd="0" presId="urn:microsoft.com/office/officeart/2005/8/layout/orgChart1"/>
    <dgm:cxn modelId="{6FEB98E9-2B19-489B-A181-38ECFDB24838}" srcId="{227AC90A-E62D-433E-BBFE-E165A2F472F1}" destId="{E52D724A-5745-43B1-BFF9-AAA1C2FC274F}" srcOrd="1" destOrd="0" parTransId="{299B319F-1771-4BA0-84DF-04896E7AB983}" sibTransId="{26DCF55D-0C52-401A-99F2-E237D75EAAC1}"/>
    <dgm:cxn modelId="{107EB287-6ABC-493B-8D4A-58011E98D888}" type="presOf" srcId="{3D96D0C0-6311-4FF5-AED3-610CAF7A68EE}" destId="{87C75C2E-ACEB-40D8-B013-250E7DFA8E57}" srcOrd="0" destOrd="0" presId="urn:microsoft.com/office/officeart/2005/8/layout/orgChart1"/>
    <dgm:cxn modelId="{3955A25C-C8F6-4FC0-AEF1-2B18E09B9FD2}" type="presOf" srcId="{4300E6EB-DE73-4415-A0E6-05DACABA28D3}" destId="{2D014E6F-0D4B-4BE0-8B79-82D4F5ED35DE}" srcOrd="1" destOrd="0" presId="urn:microsoft.com/office/officeart/2005/8/layout/orgChart1"/>
    <dgm:cxn modelId="{A892C99A-793A-4F37-B89F-3BFBE26D6803}" srcId="{E24A792A-9F07-4CEC-B1B5-DBE4F9C2F328}" destId="{227AC90A-E62D-433E-BBFE-E165A2F472F1}" srcOrd="0" destOrd="0" parTransId="{1A5AF53D-B68B-4D4B-9EAA-DD9903987681}" sibTransId="{31ABB491-70BB-401B-A831-3D6C80FC8DC8}"/>
    <dgm:cxn modelId="{26912407-BF3A-4BB8-A4FE-22489491E67C}" type="presOf" srcId="{227AC90A-E62D-433E-BBFE-E165A2F472F1}" destId="{0F003B10-69BC-4D01-9259-8EF074591D78}" srcOrd="0" destOrd="0" presId="urn:microsoft.com/office/officeart/2005/8/layout/orgChart1"/>
    <dgm:cxn modelId="{CD351EF6-4E6E-4018-90C0-C75F41300692}" type="presOf" srcId="{E47EBB35-28E7-420E-AACF-898055C8811E}" destId="{8E4BB38D-DA65-4C14-B3A4-66FC0795E70D}" srcOrd="0" destOrd="0" presId="urn:microsoft.com/office/officeart/2005/8/layout/orgChart1"/>
    <dgm:cxn modelId="{47B3EC20-8DDC-4CF2-B0A9-23794FB33356}" srcId="{227AC90A-E62D-433E-BBFE-E165A2F472F1}" destId="{4300E6EB-DE73-4415-A0E6-05DACABA28D3}" srcOrd="2" destOrd="0" parTransId="{3D96D0C0-6311-4FF5-AED3-610CAF7A68EE}" sibTransId="{8500BB61-E087-4785-B4A5-43E64FE99297}"/>
    <dgm:cxn modelId="{617F5A82-B263-4F84-A717-D71CE5B581EA}" type="presOf" srcId="{C6202B5A-9F9F-4799-A15C-C4DF4C4BF5C4}" destId="{588B73C6-78F3-4310-9876-408DB8605EA2}" srcOrd="0" destOrd="0" presId="urn:microsoft.com/office/officeart/2005/8/layout/orgChart1"/>
    <dgm:cxn modelId="{FDF6133C-D1E4-4BD0-87D6-CAE5592C53A7}" type="presOf" srcId="{E52D724A-5745-43B1-BFF9-AAA1C2FC274F}" destId="{C3E5795A-222E-41B1-9B07-BB27AA5635E4}" srcOrd="0" destOrd="0" presId="urn:microsoft.com/office/officeart/2005/8/layout/orgChart1"/>
    <dgm:cxn modelId="{9BDBD816-E9F2-4F82-A8CE-E2FE47452807}" srcId="{227AC90A-E62D-433E-BBFE-E165A2F472F1}" destId="{C6202B5A-9F9F-4799-A15C-C4DF4C4BF5C4}" srcOrd="0" destOrd="0" parTransId="{E47EBB35-28E7-420E-AACF-898055C8811E}" sibTransId="{7237542D-4671-4A1E-B5F8-E5E2D3A5772D}"/>
    <dgm:cxn modelId="{D73E9E83-8DF6-465F-B0C5-3E45285CC949}" type="presOf" srcId="{E52D724A-5745-43B1-BFF9-AAA1C2FC274F}" destId="{C595C052-D01B-4522-B796-AD7A44E535BE}" srcOrd="1" destOrd="0" presId="urn:microsoft.com/office/officeart/2005/8/layout/orgChart1"/>
    <dgm:cxn modelId="{31F45CAF-1298-4EFF-B6D2-88D1884E3B72}" type="presOf" srcId="{C6202B5A-9F9F-4799-A15C-C4DF4C4BF5C4}" destId="{152B163F-7ABA-4630-B8F6-C4C26B121FCB}" srcOrd="1" destOrd="0" presId="urn:microsoft.com/office/officeart/2005/8/layout/orgChart1"/>
    <dgm:cxn modelId="{1F2746DD-DCDB-4B6E-BA73-C64788195DB6}" type="presParOf" srcId="{3E84A505-8A10-4434-9A57-1BC1A3B99734}" destId="{48F81BE6-97F6-470E-BC5A-CC67C9C4A0D8}" srcOrd="0" destOrd="0" presId="urn:microsoft.com/office/officeart/2005/8/layout/orgChart1"/>
    <dgm:cxn modelId="{4D42DBF0-F214-4CF1-B2D9-C7F01F0A7B0A}" type="presParOf" srcId="{48F81BE6-97F6-470E-BC5A-CC67C9C4A0D8}" destId="{7E2D0A46-7EE0-4CFE-B63F-05303A214B59}" srcOrd="0" destOrd="0" presId="urn:microsoft.com/office/officeart/2005/8/layout/orgChart1"/>
    <dgm:cxn modelId="{78D6C705-1EA7-4CFA-A461-38DF494E5BA3}" type="presParOf" srcId="{7E2D0A46-7EE0-4CFE-B63F-05303A214B59}" destId="{0F003B10-69BC-4D01-9259-8EF074591D78}" srcOrd="0" destOrd="0" presId="urn:microsoft.com/office/officeart/2005/8/layout/orgChart1"/>
    <dgm:cxn modelId="{DB70780C-E7AE-43AC-ADB4-CB9F9E18AAE8}" type="presParOf" srcId="{7E2D0A46-7EE0-4CFE-B63F-05303A214B59}" destId="{50EF8E0A-9C10-4385-B746-831E44537017}" srcOrd="1" destOrd="0" presId="urn:microsoft.com/office/officeart/2005/8/layout/orgChart1"/>
    <dgm:cxn modelId="{C252E847-1AD4-4896-8F44-F6F7C150B04D}" type="presParOf" srcId="{48F81BE6-97F6-470E-BC5A-CC67C9C4A0D8}" destId="{66BF01D1-7B65-42B4-94AE-3C6C2FBBE0F2}" srcOrd="1" destOrd="0" presId="urn:microsoft.com/office/officeart/2005/8/layout/orgChart1"/>
    <dgm:cxn modelId="{5DB58343-B6BD-4750-A317-8017544999C2}" type="presParOf" srcId="{66BF01D1-7B65-42B4-94AE-3C6C2FBBE0F2}" destId="{8E4BB38D-DA65-4C14-B3A4-66FC0795E70D}" srcOrd="0" destOrd="0" presId="urn:microsoft.com/office/officeart/2005/8/layout/orgChart1"/>
    <dgm:cxn modelId="{E555A51E-81B5-4A7D-8320-91EF62AEC04B}" type="presParOf" srcId="{66BF01D1-7B65-42B4-94AE-3C6C2FBBE0F2}" destId="{712931C4-E9C2-427F-8CFB-E774CA98A5F9}" srcOrd="1" destOrd="0" presId="urn:microsoft.com/office/officeart/2005/8/layout/orgChart1"/>
    <dgm:cxn modelId="{BB7036F1-B373-4091-AF72-DA5F8EC52B23}" type="presParOf" srcId="{712931C4-E9C2-427F-8CFB-E774CA98A5F9}" destId="{AB6EE57C-9838-48A7-BC7C-529F3896932B}" srcOrd="0" destOrd="0" presId="urn:microsoft.com/office/officeart/2005/8/layout/orgChart1"/>
    <dgm:cxn modelId="{1D79C546-8651-4F63-8FBC-7620F96E6E32}" type="presParOf" srcId="{AB6EE57C-9838-48A7-BC7C-529F3896932B}" destId="{588B73C6-78F3-4310-9876-408DB8605EA2}" srcOrd="0" destOrd="0" presId="urn:microsoft.com/office/officeart/2005/8/layout/orgChart1"/>
    <dgm:cxn modelId="{286C3D54-4F48-4A6C-89D1-428D9C778519}" type="presParOf" srcId="{AB6EE57C-9838-48A7-BC7C-529F3896932B}" destId="{152B163F-7ABA-4630-B8F6-C4C26B121FCB}" srcOrd="1" destOrd="0" presId="urn:microsoft.com/office/officeart/2005/8/layout/orgChart1"/>
    <dgm:cxn modelId="{CE9727EA-074A-49D4-8AFF-6B01DC23EC68}" type="presParOf" srcId="{712931C4-E9C2-427F-8CFB-E774CA98A5F9}" destId="{EC8D81D2-D259-4A9C-9260-7006ECEAC453}" srcOrd="1" destOrd="0" presId="urn:microsoft.com/office/officeart/2005/8/layout/orgChart1"/>
    <dgm:cxn modelId="{C34D3298-EA78-4DE2-A9B2-98CD396A6CBD}" type="presParOf" srcId="{712931C4-E9C2-427F-8CFB-E774CA98A5F9}" destId="{64AA991F-2E28-41C6-8673-B8D7D4BF7BFE}" srcOrd="2" destOrd="0" presId="urn:microsoft.com/office/officeart/2005/8/layout/orgChart1"/>
    <dgm:cxn modelId="{6E300444-B9EA-4B76-B787-55CE765D76A6}" type="presParOf" srcId="{66BF01D1-7B65-42B4-94AE-3C6C2FBBE0F2}" destId="{ECD9A0EC-527A-4635-8D38-17C51F5A724F}" srcOrd="2" destOrd="0" presId="urn:microsoft.com/office/officeart/2005/8/layout/orgChart1"/>
    <dgm:cxn modelId="{B4883684-54C5-48BA-B773-49D361C8B0CD}" type="presParOf" srcId="{66BF01D1-7B65-42B4-94AE-3C6C2FBBE0F2}" destId="{0EEE6A92-0EA6-41BF-945C-A7F20C4F464A}" srcOrd="3" destOrd="0" presId="urn:microsoft.com/office/officeart/2005/8/layout/orgChart1"/>
    <dgm:cxn modelId="{DBC34440-19E9-4496-ACD4-B89AF416C5C3}" type="presParOf" srcId="{0EEE6A92-0EA6-41BF-945C-A7F20C4F464A}" destId="{04DDA99F-AE09-4D6A-8089-F6209207B6B8}" srcOrd="0" destOrd="0" presId="urn:microsoft.com/office/officeart/2005/8/layout/orgChart1"/>
    <dgm:cxn modelId="{CBC78E58-47AD-4F8A-9027-554BB7069001}" type="presParOf" srcId="{04DDA99F-AE09-4D6A-8089-F6209207B6B8}" destId="{C3E5795A-222E-41B1-9B07-BB27AA5635E4}" srcOrd="0" destOrd="0" presId="urn:microsoft.com/office/officeart/2005/8/layout/orgChart1"/>
    <dgm:cxn modelId="{0FCB9254-51B3-4A9D-B88E-B080E5C932AB}" type="presParOf" srcId="{04DDA99F-AE09-4D6A-8089-F6209207B6B8}" destId="{C595C052-D01B-4522-B796-AD7A44E535BE}" srcOrd="1" destOrd="0" presId="urn:microsoft.com/office/officeart/2005/8/layout/orgChart1"/>
    <dgm:cxn modelId="{9E7F31C0-29BE-421A-8B4D-D6F3A293D2E6}" type="presParOf" srcId="{0EEE6A92-0EA6-41BF-945C-A7F20C4F464A}" destId="{5F69764A-8146-4293-8A6E-7ABC6A17C6C9}" srcOrd="1" destOrd="0" presId="urn:microsoft.com/office/officeart/2005/8/layout/orgChart1"/>
    <dgm:cxn modelId="{88B2A947-51FB-408F-A110-A9034087B9BD}" type="presParOf" srcId="{0EEE6A92-0EA6-41BF-945C-A7F20C4F464A}" destId="{CCBEA3E8-41B1-4B84-94F1-C930F9D4BA0E}" srcOrd="2" destOrd="0" presId="urn:microsoft.com/office/officeart/2005/8/layout/orgChart1"/>
    <dgm:cxn modelId="{E65B9562-5B4A-4A85-A4F7-D3891AE87AA5}" type="presParOf" srcId="{66BF01D1-7B65-42B4-94AE-3C6C2FBBE0F2}" destId="{87C75C2E-ACEB-40D8-B013-250E7DFA8E57}" srcOrd="4" destOrd="0" presId="urn:microsoft.com/office/officeart/2005/8/layout/orgChart1"/>
    <dgm:cxn modelId="{02128224-EF7A-4CFC-A8C1-DD6BA35B44A2}" type="presParOf" srcId="{66BF01D1-7B65-42B4-94AE-3C6C2FBBE0F2}" destId="{3B326114-2872-4F33-B020-58E089B41DE2}" srcOrd="5" destOrd="0" presId="urn:microsoft.com/office/officeart/2005/8/layout/orgChart1"/>
    <dgm:cxn modelId="{CE35AE77-1A6B-4DDE-A766-67CE967CD780}" type="presParOf" srcId="{3B326114-2872-4F33-B020-58E089B41DE2}" destId="{B7E598FC-C75C-4048-8679-DFF846B46FA4}" srcOrd="0" destOrd="0" presId="urn:microsoft.com/office/officeart/2005/8/layout/orgChart1"/>
    <dgm:cxn modelId="{6C5796AF-C7CD-43CE-9C06-09F7EB43DF83}" type="presParOf" srcId="{B7E598FC-C75C-4048-8679-DFF846B46FA4}" destId="{A18CC558-779E-4D27-90CB-63D02F4A8D82}" srcOrd="0" destOrd="0" presId="urn:microsoft.com/office/officeart/2005/8/layout/orgChart1"/>
    <dgm:cxn modelId="{B4896E87-5199-40E9-B8B3-ACC46950F102}" type="presParOf" srcId="{B7E598FC-C75C-4048-8679-DFF846B46FA4}" destId="{2D014E6F-0D4B-4BE0-8B79-82D4F5ED35DE}" srcOrd="1" destOrd="0" presId="urn:microsoft.com/office/officeart/2005/8/layout/orgChart1"/>
    <dgm:cxn modelId="{9B4E8658-3638-48BE-96F2-90560E2FB919}" type="presParOf" srcId="{3B326114-2872-4F33-B020-58E089B41DE2}" destId="{DB2E8848-1396-465F-BDE7-3D934A531E04}" srcOrd="1" destOrd="0" presId="urn:microsoft.com/office/officeart/2005/8/layout/orgChart1"/>
    <dgm:cxn modelId="{08343DC2-0FF1-45B0-94BF-B274533BFA6D}" type="presParOf" srcId="{3B326114-2872-4F33-B020-58E089B41DE2}" destId="{84A58116-B9B6-4560-BCF0-89FE99247A65}" srcOrd="2" destOrd="0" presId="urn:microsoft.com/office/officeart/2005/8/layout/orgChart1"/>
    <dgm:cxn modelId="{83D275E4-C09D-40FC-912B-47572E0446FE}" type="presParOf" srcId="{48F81BE6-97F6-470E-BC5A-CC67C9C4A0D8}" destId="{28AD272C-7B7F-4768-BA35-58BB269CA7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75C2E-ACEB-40D8-B013-250E7DFA8E57}">
      <dsp:nvSpPr>
        <dsp:cNvPr id="0" name=""/>
        <dsp:cNvSpPr/>
      </dsp:nvSpPr>
      <dsp:spPr>
        <a:xfrm>
          <a:off x="4401344" y="1009748"/>
          <a:ext cx="2441128" cy="423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33"/>
              </a:lnTo>
              <a:lnTo>
                <a:pt x="2441128" y="211833"/>
              </a:lnTo>
              <a:lnTo>
                <a:pt x="2441128" y="423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9A0EC-527A-4635-8D38-17C51F5A724F}">
      <dsp:nvSpPr>
        <dsp:cNvPr id="0" name=""/>
        <dsp:cNvSpPr/>
      </dsp:nvSpPr>
      <dsp:spPr>
        <a:xfrm>
          <a:off x="4355624" y="1009748"/>
          <a:ext cx="91440" cy="423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BB38D-DA65-4C14-B3A4-66FC0795E70D}">
      <dsp:nvSpPr>
        <dsp:cNvPr id="0" name=""/>
        <dsp:cNvSpPr/>
      </dsp:nvSpPr>
      <dsp:spPr>
        <a:xfrm>
          <a:off x="1960215" y="1009748"/>
          <a:ext cx="2441128" cy="423666"/>
        </a:xfrm>
        <a:custGeom>
          <a:avLst/>
          <a:gdLst/>
          <a:ahLst/>
          <a:cxnLst/>
          <a:rect l="0" t="0" r="0" b="0"/>
          <a:pathLst>
            <a:path>
              <a:moveTo>
                <a:pt x="2441128" y="0"/>
              </a:moveTo>
              <a:lnTo>
                <a:pt x="2441128" y="211833"/>
              </a:lnTo>
              <a:lnTo>
                <a:pt x="0" y="211833"/>
              </a:lnTo>
              <a:lnTo>
                <a:pt x="0" y="423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3B10-69BC-4D01-9259-8EF074591D78}">
      <dsp:nvSpPr>
        <dsp:cNvPr id="0" name=""/>
        <dsp:cNvSpPr/>
      </dsp:nvSpPr>
      <dsp:spPr>
        <a:xfrm>
          <a:off x="3392613" y="1017"/>
          <a:ext cx="2017461" cy="1008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Питание</a:t>
          </a:r>
        </a:p>
      </dsp:txBody>
      <dsp:txXfrm>
        <a:off x="3392613" y="1017"/>
        <a:ext cx="2017461" cy="1008730"/>
      </dsp:txXfrm>
    </dsp:sp>
    <dsp:sp modelId="{588B73C6-78F3-4310-9876-408DB8605EA2}">
      <dsp:nvSpPr>
        <dsp:cNvPr id="0" name=""/>
        <dsp:cNvSpPr/>
      </dsp:nvSpPr>
      <dsp:spPr>
        <a:xfrm>
          <a:off x="951484" y="1433414"/>
          <a:ext cx="2017461" cy="1008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Паразиты</a:t>
          </a:r>
        </a:p>
      </dsp:txBody>
      <dsp:txXfrm>
        <a:off x="951484" y="1433414"/>
        <a:ext cx="2017461" cy="1008730"/>
      </dsp:txXfrm>
    </dsp:sp>
    <dsp:sp modelId="{C3E5795A-222E-41B1-9B07-BB27AA5635E4}">
      <dsp:nvSpPr>
        <dsp:cNvPr id="0" name=""/>
        <dsp:cNvSpPr/>
      </dsp:nvSpPr>
      <dsp:spPr>
        <a:xfrm>
          <a:off x="3392613" y="1433414"/>
          <a:ext cx="2017461" cy="1008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Сапрофиты</a:t>
          </a:r>
        </a:p>
      </dsp:txBody>
      <dsp:txXfrm>
        <a:off x="3392613" y="1433414"/>
        <a:ext cx="2017461" cy="1008730"/>
      </dsp:txXfrm>
    </dsp:sp>
    <dsp:sp modelId="{A18CC558-779E-4D27-90CB-63D02F4A8D82}">
      <dsp:nvSpPr>
        <dsp:cNvPr id="0" name=""/>
        <dsp:cNvSpPr/>
      </dsp:nvSpPr>
      <dsp:spPr>
        <a:xfrm>
          <a:off x="5833741" y="1433414"/>
          <a:ext cx="2017461" cy="1008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Симбионты</a:t>
          </a:r>
        </a:p>
      </dsp:txBody>
      <dsp:txXfrm>
        <a:off x="5833741" y="1433414"/>
        <a:ext cx="2017461" cy="100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4FA5-DDE9-4859-8143-3E7F90DA5E9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2803-8044-47A5-A9BE-A8902364A3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90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AB324-1D7C-498A-B5A9-4CEC432BBE8F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596C4-600E-4627-BF02-C2E39D2558E3}" type="slidenum">
              <a:rPr lang="ru-RU">
                <a:latin typeface="Arial" pitchFamily="34" charset="0"/>
              </a:rPr>
              <a:pPr/>
              <a:t>14</a:t>
            </a:fld>
            <a:endParaRPr lang="ru-RU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71FA1-AB61-431E-BB8F-25C04B66722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78DD7-57F1-4135-B91D-D3D5958C54D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7D039-B05E-4BB9-AB4C-7E5C7A371A7C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FE3D4-B46F-4908-A8E3-441DBD21BC0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B20BF-F26F-476C-985E-196116655BE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B1A36-0F8D-44FC-8233-D7024CAE9305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34BF8-C6C8-4241-99DC-EDB88C1C23E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70371-BC8C-49E9-8192-3136C38BB488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62FF9-DD84-4070-9082-F39BBDEF005B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15F1F-3318-4385-9599-1A8B2232D46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4D94F-8504-4E9F-9E16-49A0FDA20386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8037F-E4EB-48A9-A9B6-17C065999314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64BA7-9954-4085-8AAE-D8B082DA3C79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1595B-BDBB-482B-9A94-012F3A64C613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D2803-8044-47A5-A9BE-A8902364A33F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D2803-8044-47A5-A9BE-A8902364A33F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E33E6-B042-4857-BEBB-B5B84E50B10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ACB11-5F7A-4216-A227-3120673775F1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5321D-2AE0-4131-AD7C-32F3A078FB9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CD0B7-E4C1-49C4-95E9-89CC6A8DFABE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30D55-8F31-427A-AD17-BE08C3170C8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FBC5B-9F76-40F8-BB20-BD89E47D2A66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C5022-FC04-4FAC-A843-47AA26DF7B5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1450" y="1600200"/>
            <a:ext cx="880268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1450" y="4175125"/>
            <a:ext cx="880268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769C-0805-4E12-8FAC-2D784A587B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686800" cy="2386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4138613"/>
            <a:ext cx="8686800" cy="2386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3E8D-0687-406D-BEC0-C82F811E2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71450" y="1600200"/>
            <a:ext cx="8802688" cy="49974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1336B-47AE-4D64-B43F-72D3F0E20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4324350" cy="499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25938" cy="499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CE0B-84C9-4ECC-ADEA-C33DF76FE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865B4-83F4-411D-B4AC-5A198A96A652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4DCB-6E2E-4107-BEA3-76737EBBA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Тема урока. Строение и жизнедеятельность бактерий.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74638"/>
            <a:ext cx="5554662" cy="1143000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31788" y="450850"/>
            <a:ext cx="2159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1675 год</a:t>
            </a:r>
          </a:p>
        </p:txBody>
      </p:sp>
      <p:pic>
        <p:nvPicPr>
          <p:cNvPr id="12292" name="Picture 4" descr="Microscope17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24588" y="1654175"/>
            <a:ext cx="2324100" cy="4843463"/>
          </a:xfrm>
          <a:noFill/>
        </p:spPr>
      </p:pic>
      <p:pic>
        <p:nvPicPr>
          <p:cNvPr id="12293" name="Picture 5" descr="Самым первым охотником за микробами был голландец Антоний ван Левенгу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2988" y="1916113"/>
            <a:ext cx="3425825" cy="311467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Немного истории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4213" y="2071688"/>
            <a:ext cx="2087562" cy="4094162"/>
            <a:chOff x="386" y="1305"/>
            <a:chExt cx="1315" cy="257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6" y="1305"/>
              <a:ext cx="1315" cy="2137"/>
              <a:chOff x="79" y="1203"/>
              <a:chExt cx="1814" cy="2758"/>
            </a:xfrm>
          </p:grpSpPr>
          <p:sp>
            <p:nvSpPr>
              <p:cNvPr id="17424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8" y="1203"/>
                <a:ext cx="1111" cy="4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accent1">
                        <a:alpha val="50195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1828 год</a:t>
                </a:r>
              </a:p>
            </p:txBody>
          </p:sp>
          <p:pic>
            <p:nvPicPr>
              <p:cNvPr id="17425" name="Picture 6" descr="a900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79" y="1694"/>
                <a:ext cx="1814" cy="22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17423" name="AutoShape 7"/>
            <p:cNvSpPr>
              <a:spLocks noChangeArrowheads="1"/>
            </p:cNvSpPr>
            <p:nvPr/>
          </p:nvSpPr>
          <p:spPr bwMode="auto">
            <a:xfrm>
              <a:off x="469" y="3489"/>
              <a:ext cx="1150" cy="39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ru-RU" sz="2000"/>
                <a:t>Христиан </a:t>
              </a:r>
              <a:endParaRPr lang="en-US" sz="2000"/>
            </a:p>
            <a:p>
              <a:pPr algn="ctr"/>
              <a:r>
                <a:rPr lang="ru-RU" sz="2000"/>
                <a:t>Эренберг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421063" y="2133600"/>
            <a:ext cx="2303462" cy="3756025"/>
            <a:chOff x="1973" y="982"/>
            <a:chExt cx="1814" cy="2997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973" y="982"/>
              <a:ext cx="1814" cy="2707"/>
              <a:chOff x="1973" y="1253"/>
              <a:chExt cx="1814" cy="2707"/>
            </a:xfrm>
          </p:grpSpPr>
          <p:pic>
            <p:nvPicPr>
              <p:cNvPr id="17420" name="Picture 10" descr="paster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973" y="1693"/>
                <a:ext cx="1814" cy="22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742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24" y="1253"/>
                <a:ext cx="1111" cy="4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accent1">
                        <a:alpha val="50195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1850 год</a:t>
                </a:r>
              </a:p>
            </p:txBody>
          </p:sp>
        </p:grpSp>
        <p:sp>
          <p:nvSpPr>
            <p:cNvPr id="17419" name="AutoShape 12"/>
            <p:cNvSpPr>
              <a:spLocks noChangeArrowheads="1"/>
            </p:cNvSpPr>
            <p:nvPr/>
          </p:nvSpPr>
          <p:spPr bwMode="auto">
            <a:xfrm>
              <a:off x="2030" y="3748"/>
              <a:ext cx="1587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ru-RU" sz="2000"/>
                <a:t>Луи Пастер 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373813" y="2133600"/>
            <a:ext cx="1943100" cy="3816350"/>
            <a:chOff x="3867" y="981"/>
            <a:chExt cx="1814" cy="2998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867" y="981"/>
              <a:ext cx="1814" cy="2708"/>
              <a:chOff x="3867" y="1253"/>
              <a:chExt cx="1814" cy="2708"/>
            </a:xfrm>
          </p:grpSpPr>
          <p:sp>
            <p:nvSpPr>
              <p:cNvPr id="17416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18" y="1253"/>
                <a:ext cx="1111" cy="4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accent1">
                        <a:alpha val="50195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1905 год</a:t>
                </a:r>
              </a:p>
            </p:txBody>
          </p:sp>
          <p:pic>
            <p:nvPicPr>
              <p:cNvPr id="17417" name="Picture 16" descr="Р­_Кох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67" y="1694"/>
                <a:ext cx="1814" cy="22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17415" name="AutoShape 17"/>
            <p:cNvSpPr>
              <a:spLocks noChangeArrowheads="1"/>
            </p:cNvSpPr>
            <p:nvPr/>
          </p:nvSpPr>
          <p:spPr bwMode="auto">
            <a:xfrm>
              <a:off x="3986" y="3748"/>
              <a:ext cx="1587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ru-RU" sz="2000"/>
                <a:t>Роберт Кох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113" y="274638"/>
            <a:ext cx="5056187" cy="1143000"/>
          </a:xfrm>
        </p:spPr>
        <p:txBody>
          <a:bodyPr/>
          <a:lstStyle/>
          <a:p>
            <a:r>
              <a:rPr lang="ru-RU" smtClean="0"/>
              <a:t>Немного истории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492500" y="1628775"/>
            <a:ext cx="2159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1930 год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747963" y="5876925"/>
            <a:ext cx="3648075" cy="487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Электронный микроскоп</a:t>
            </a:r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89" name="Picture 5" descr="Elektronenmikroskop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3613" y="104775"/>
            <a:ext cx="1619250" cy="665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6" descr="Фото электронного микроскопа Philips XL30ESEM &quot;изнутри&quot;; иллюстрация предоставлена М. Шабановой (биологический факультет МГУ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1300" y="2924175"/>
            <a:ext cx="3519488" cy="270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7" descr="первый эл микр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1138" y="104775"/>
            <a:ext cx="1619250" cy="665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Разнообразие внешнего строения бактериальных клеток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3825" y="1700213"/>
            <a:ext cx="3814763" cy="3814762"/>
            <a:chOff x="1655" y="1256"/>
            <a:chExt cx="2403" cy="2403"/>
          </a:xfrm>
        </p:grpSpPr>
        <p:pic>
          <p:nvPicPr>
            <p:cNvPr id="21517" name="Picture 4" descr="форма"/>
            <p:cNvPicPr preferRelativeResize="0"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1666" y="1268"/>
              <a:ext cx="2380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AutoShape 5"/>
            <p:cNvSpPr>
              <a:spLocks noChangeArrowheads="1"/>
            </p:cNvSpPr>
            <p:nvPr/>
          </p:nvSpPr>
          <p:spPr bwMode="auto">
            <a:xfrm>
              <a:off x="1655" y="1256"/>
              <a:ext cx="2403" cy="2403"/>
            </a:xfrm>
            <a:custGeom>
              <a:avLst/>
              <a:gdLst>
                <a:gd name="T0" fmla="*/ 1202 w 21600"/>
                <a:gd name="T1" fmla="*/ 0 h 21600"/>
                <a:gd name="T2" fmla="*/ 352 w 21600"/>
                <a:gd name="T3" fmla="*/ 352 h 21600"/>
                <a:gd name="T4" fmla="*/ 0 w 21600"/>
                <a:gd name="T5" fmla="*/ 1202 h 21600"/>
                <a:gd name="T6" fmla="*/ 352 w 21600"/>
                <a:gd name="T7" fmla="*/ 2051 h 21600"/>
                <a:gd name="T8" fmla="*/ 1202 w 21600"/>
                <a:gd name="T9" fmla="*/ 2403 h 21600"/>
                <a:gd name="T10" fmla="*/ 2051 w 21600"/>
                <a:gd name="T11" fmla="*/ 2051 h 21600"/>
                <a:gd name="T12" fmla="*/ 2403 w 21600"/>
                <a:gd name="T13" fmla="*/ 1202 h 21600"/>
                <a:gd name="T14" fmla="*/ 2051 w 21600"/>
                <a:gd name="T15" fmla="*/ 3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4 h 21600"/>
                <a:gd name="T26" fmla="*/ 18436 w 21600"/>
                <a:gd name="T27" fmla="*/ 18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72" y="10800"/>
                  </a:moveTo>
                  <a:cubicBezTo>
                    <a:pt x="872" y="16283"/>
                    <a:pt x="5317" y="20728"/>
                    <a:pt x="10800" y="20728"/>
                  </a:cubicBezTo>
                  <a:cubicBezTo>
                    <a:pt x="16283" y="20728"/>
                    <a:pt x="20728" y="16283"/>
                    <a:pt x="20728" y="10800"/>
                  </a:cubicBezTo>
                  <a:cubicBezTo>
                    <a:pt x="20728" y="5317"/>
                    <a:pt x="16283" y="872"/>
                    <a:pt x="10800" y="872"/>
                  </a:cubicBezTo>
                  <a:cubicBezTo>
                    <a:pt x="5317" y="872"/>
                    <a:pt x="872" y="5317"/>
                    <a:pt x="872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95688" y="4503738"/>
            <a:ext cx="1952625" cy="2052637"/>
            <a:chOff x="2265" y="2837"/>
            <a:chExt cx="1230" cy="1293"/>
          </a:xfrm>
        </p:grpSpPr>
        <p:sp>
          <p:nvSpPr>
            <p:cNvPr id="21515" name="AutoShape 7"/>
            <p:cNvSpPr>
              <a:spLocks noChangeArrowheads="1"/>
            </p:cNvSpPr>
            <p:nvPr/>
          </p:nvSpPr>
          <p:spPr bwMode="auto">
            <a:xfrm>
              <a:off x="2265" y="3556"/>
              <a:ext cx="1230" cy="5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hlinkClick r:id="" action="ppaction://noaction"/>
                </a:rPr>
                <a:t>спириллы</a:t>
              </a:r>
              <a:br>
                <a:rPr lang="ru-RU" sz="2400">
                  <a:hlinkClick r:id="" action="ppaction://noaction"/>
                </a:rPr>
              </a:br>
              <a:r>
                <a:rPr lang="ru-RU" sz="2400">
                  <a:hlinkClick r:id="" action="ppaction://noaction"/>
                </a:rPr>
                <a:t>вибрионы</a:t>
              </a:r>
              <a:endParaRPr lang="ru-RU" sz="2400"/>
            </a:p>
          </p:txBody>
        </p:sp>
        <p:sp>
          <p:nvSpPr>
            <p:cNvPr id="21516" name="Line 8"/>
            <p:cNvSpPr>
              <a:spLocks noChangeShapeType="1"/>
            </p:cNvSpPr>
            <p:nvPr/>
          </p:nvSpPr>
          <p:spPr bwMode="auto">
            <a:xfrm flipV="1">
              <a:off x="2880" y="2837"/>
              <a:ext cx="0" cy="7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4650" y="2581275"/>
            <a:ext cx="3513138" cy="506413"/>
            <a:chOff x="236" y="1811"/>
            <a:chExt cx="2213" cy="319"/>
          </a:xfrm>
        </p:grpSpPr>
        <p:sp>
          <p:nvSpPr>
            <p:cNvPr id="21513" name="AutoShape 10"/>
            <p:cNvSpPr>
              <a:spLocks noChangeArrowheads="1"/>
            </p:cNvSpPr>
            <p:nvPr/>
          </p:nvSpPr>
          <p:spPr bwMode="auto">
            <a:xfrm>
              <a:off x="236" y="1811"/>
              <a:ext cx="1205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hlinkClick r:id="" action="ppaction://noaction"/>
                </a:rPr>
                <a:t>бациллы</a:t>
              </a:r>
              <a:endParaRPr lang="ru-RU" sz="2400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rot="900000">
              <a:off x="1429" y="2115"/>
              <a:ext cx="10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292725" y="2581275"/>
            <a:ext cx="3475038" cy="506413"/>
            <a:chOff x="3334" y="1811"/>
            <a:chExt cx="2189" cy="319"/>
          </a:xfrm>
        </p:grpSpPr>
        <p:sp>
          <p:nvSpPr>
            <p:cNvPr id="21511" name="AutoShape 13"/>
            <p:cNvSpPr>
              <a:spLocks noChangeArrowheads="1"/>
            </p:cNvSpPr>
            <p:nvPr/>
          </p:nvSpPr>
          <p:spPr bwMode="auto">
            <a:xfrm>
              <a:off x="4318" y="1811"/>
              <a:ext cx="1205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hlinkClick r:id="" action="ppaction://noaction"/>
                </a:rPr>
                <a:t>кокки</a:t>
              </a:r>
              <a:endParaRPr lang="ru-RU" sz="2400"/>
            </a:p>
          </p:txBody>
        </p:sp>
        <p:sp>
          <p:nvSpPr>
            <p:cNvPr id="21512" name="Line 14"/>
            <p:cNvSpPr>
              <a:spLocks noChangeShapeType="1"/>
            </p:cNvSpPr>
            <p:nvPr/>
          </p:nvSpPr>
          <p:spPr bwMode="auto">
            <a:xfrm rot="20700000" flipH="1">
              <a:off x="3334" y="2113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Бактериальная клетка</a:t>
            </a:r>
          </a:p>
        </p:txBody>
      </p:sp>
      <p:pic>
        <p:nvPicPr>
          <p:cNvPr id="26627" name="Picture 3" descr="Бактериальная клет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484313"/>
            <a:ext cx="43942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9113" y="3068638"/>
            <a:ext cx="4465637" cy="420687"/>
            <a:chOff x="1927" y="1933"/>
            <a:chExt cx="2813" cy="265"/>
          </a:xfrm>
        </p:grpSpPr>
        <p:sp>
          <p:nvSpPr>
            <p:cNvPr id="13323" name="AutoShape 5"/>
            <p:cNvSpPr>
              <a:spLocks noChangeArrowheads="1"/>
            </p:cNvSpPr>
            <p:nvPr/>
          </p:nvSpPr>
          <p:spPr bwMode="auto">
            <a:xfrm>
              <a:off x="3606" y="1933"/>
              <a:ext cx="113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r>
                <a:rPr lang="ru-RU" sz="2400" i="1" dirty="0"/>
                <a:t>нить ДНК</a:t>
              </a:r>
            </a:p>
          </p:txBody>
        </p:sp>
        <p:sp>
          <p:nvSpPr>
            <p:cNvPr id="13324" name="Line 6"/>
            <p:cNvSpPr>
              <a:spLocks noChangeShapeType="1"/>
            </p:cNvSpPr>
            <p:nvPr/>
          </p:nvSpPr>
          <p:spPr bwMode="auto">
            <a:xfrm flipH="1">
              <a:off x="1927" y="2066"/>
              <a:ext cx="1679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39975" y="5949950"/>
            <a:ext cx="5184775" cy="420688"/>
            <a:chOff x="1474" y="3748"/>
            <a:chExt cx="3266" cy="265"/>
          </a:xfrm>
        </p:grpSpPr>
        <p:sp>
          <p:nvSpPr>
            <p:cNvPr id="13321" name="AutoShape 8"/>
            <p:cNvSpPr>
              <a:spLocks noChangeArrowheads="1"/>
            </p:cNvSpPr>
            <p:nvPr/>
          </p:nvSpPr>
          <p:spPr bwMode="auto">
            <a:xfrm>
              <a:off x="3606" y="3748"/>
              <a:ext cx="113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r>
                <a:rPr lang="ru-RU" sz="2400" i="1"/>
                <a:t>жгутики</a:t>
              </a:r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 flipH="1">
              <a:off x="1474" y="3881"/>
              <a:ext cx="21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42988" y="4652963"/>
            <a:ext cx="6481762" cy="420687"/>
            <a:chOff x="657" y="2931"/>
            <a:chExt cx="4083" cy="265"/>
          </a:xfrm>
        </p:grpSpPr>
        <p:sp>
          <p:nvSpPr>
            <p:cNvPr id="13319" name="AutoShape 11"/>
            <p:cNvSpPr>
              <a:spLocks noChangeArrowheads="1"/>
            </p:cNvSpPr>
            <p:nvPr/>
          </p:nvSpPr>
          <p:spPr bwMode="auto">
            <a:xfrm>
              <a:off x="3606" y="2931"/>
              <a:ext cx="113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r>
                <a:rPr lang="ru-RU" sz="2400" i="1"/>
                <a:t>включения</a:t>
              </a:r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657" y="3064"/>
              <a:ext cx="2949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Образование спор</a:t>
            </a:r>
          </a:p>
        </p:txBody>
      </p:sp>
      <p:pic>
        <p:nvPicPr>
          <p:cNvPr id="28675" name="Picture 3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75025" y="1538288"/>
            <a:ext cx="23939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" y="2651125"/>
            <a:ext cx="2419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3" y="4373563"/>
            <a:ext cx="23479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68675" y="5799138"/>
            <a:ext cx="2406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04063" y="4513263"/>
            <a:ext cx="9779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6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2100" y="2638425"/>
            <a:ext cx="19034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AutoShape 9"/>
          <p:cNvSpPr>
            <a:spLocks noChangeArrowheads="1"/>
          </p:cNvSpPr>
          <p:nvPr/>
        </p:nvSpPr>
        <p:spPr bwMode="auto">
          <a:xfrm rot="5400000" flipH="1">
            <a:off x="6464300" y="5543550"/>
            <a:ext cx="900113" cy="900113"/>
          </a:xfrm>
          <a:custGeom>
            <a:avLst/>
            <a:gdLst>
              <a:gd name="T0" fmla="*/ 630246 w 21600"/>
              <a:gd name="T1" fmla="*/ 0 h 21600"/>
              <a:gd name="T2" fmla="*/ 630246 w 21600"/>
              <a:gd name="T3" fmla="*/ 506647 h 21600"/>
              <a:gd name="T4" fmla="*/ 117765 w 21600"/>
              <a:gd name="T5" fmla="*/ 900113 h 21600"/>
              <a:gd name="T6" fmla="*/ 900113 w 21600"/>
              <a:gd name="T7" fmla="*/ 2533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14 h 21600"/>
              <a:gd name="T14" fmla="*/ 18654 w 21600"/>
              <a:gd name="T15" fmla="*/ 8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3314"/>
                </a:lnTo>
                <a:lnTo>
                  <a:pt x="12427" y="3314"/>
                </a:lnTo>
                <a:cubicBezTo>
                  <a:pt x="5564" y="3314"/>
                  <a:pt x="0" y="7274"/>
                  <a:pt x="0" y="12158"/>
                </a:cubicBezTo>
                <a:lnTo>
                  <a:pt x="0" y="21600"/>
                </a:lnTo>
                <a:lnTo>
                  <a:pt x="5652" y="21600"/>
                </a:lnTo>
                <a:lnTo>
                  <a:pt x="5652" y="12158"/>
                </a:lnTo>
                <a:cubicBezTo>
                  <a:pt x="5652" y="10328"/>
                  <a:pt x="8685" y="8844"/>
                  <a:pt x="12427" y="8844"/>
                </a:cubicBezTo>
                <a:lnTo>
                  <a:pt x="15124" y="8844"/>
                </a:lnTo>
                <a:lnTo>
                  <a:pt x="1512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5400000">
            <a:off x="1266825" y="3811588"/>
            <a:ext cx="584200" cy="361950"/>
          </a:xfrm>
          <a:prstGeom prst="rightArrow">
            <a:avLst>
              <a:gd name="adj1" fmla="val 50000"/>
              <a:gd name="adj2" fmla="val 40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10800000" flipH="1">
            <a:off x="1827213" y="5543550"/>
            <a:ext cx="900112" cy="900113"/>
          </a:xfrm>
          <a:custGeom>
            <a:avLst/>
            <a:gdLst>
              <a:gd name="T0" fmla="*/ 630245 w 21600"/>
              <a:gd name="T1" fmla="*/ 0 h 21600"/>
              <a:gd name="T2" fmla="*/ 630245 w 21600"/>
              <a:gd name="T3" fmla="*/ 506647 h 21600"/>
              <a:gd name="T4" fmla="*/ 117765 w 21600"/>
              <a:gd name="T5" fmla="*/ 900113 h 21600"/>
              <a:gd name="T6" fmla="*/ 900112 w 21600"/>
              <a:gd name="T7" fmla="*/ 2533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14 h 21600"/>
              <a:gd name="T14" fmla="*/ 18654 w 21600"/>
              <a:gd name="T15" fmla="*/ 8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3314"/>
                </a:lnTo>
                <a:lnTo>
                  <a:pt x="12427" y="3314"/>
                </a:lnTo>
                <a:cubicBezTo>
                  <a:pt x="5564" y="3314"/>
                  <a:pt x="0" y="7274"/>
                  <a:pt x="0" y="12158"/>
                </a:cubicBezTo>
                <a:lnTo>
                  <a:pt x="0" y="21600"/>
                </a:lnTo>
                <a:lnTo>
                  <a:pt x="5652" y="21600"/>
                </a:lnTo>
                <a:lnTo>
                  <a:pt x="5652" y="12158"/>
                </a:lnTo>
                <a:cubicBezTo>
                  <a:pt x="5652" y="10328"/>
                  <a:pt x="8685" y="8844"/>
                  <a:pt x="12427" y="8844"/>
                </a:cubicBezTo>
                <a:lnTo>
                  <a:pt x="15124" y="8844"/>
                </a:lnTo>
                <a:lnTo>
                  <a:pt x="1512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 rot="16200000" flipH="1">
            <a:off x="1827213" y="1719263"/>
            <a:ext cx="900112" cy="900112"/>
          </a:xfrm>
          <a:custGeom>
            <a:avLst/>
            <a:gdLst>
              <a:gd name="T0" fmla="*/ 630245 w 21600"/>
              <a:gd name="T1" fmla="*/ 0 h 21600"/>
              <a:gd name="T2" fmla="*/ 630245 w 21600"/>
              <a:gd name="T3" fmla="*/ 506646 h 21600"/>
              <a:gd name="T4" fmla="*/ 117765 w 21600"/>
              <a:gd name="T5" fmla="*/ 900112 h 21600"/>
              <a:gd name="T6" fmla="*/ 900112 w 21600"/>
              <a:gd name="T7" fmla="*/ 2533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14 h 21600"/>
              <a:gd name="T14" fmla="*/ 18654 w 21600"/>
              <a:gd name="T15" fmla="*/ 8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3314"/>
                </a:lnTo>
                <a:lnTo>
                  <a:pt x="12427" y="3314"/>
                </a:lnTo>
                <a:cubicBezTo>
                  <a:pt x="5564" y="3314"/>
                  <a:pt x="0" y="7274"/>
                  <a:pt x="0" y="12158"/>
                </a:cubicBezTo>
                <a:lnTo>
                  <a:pt x="0" y="21600"/>
                </a:lnTo>
                <a:lnTo>
                  <a:pt x="5652" y="21600"/>
                </a:lnTo>
                <a:lnTo>
                  <a:pt x="5652" y="12158"/>
                </a:lnTo>
                <a:cubicBezTo>
                  <a:pt x="5652" y="10328"/>
                  <a:pt x="8685" y="8844"/>
                  <a:pt x="12427" y="8844"/>
                </a:cubicBezTo>
                <a:lnTo>
                  <a:pt x="15124" y="8844"/>
                </a:lnTo>
                <a:lnTo>
                  <a:pt x="1512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flipH="1">
            <a:off x="6462713" y="1719263"/>
            <a:ext cx="900112" cy="900112"/>
          </a:xfrm>
          <a:custGeom>
            <a:avLst/>
            <a:gdLst>
              <a:gd name="T0" fmla="*/ 630245 w 21600"/>
              <a:gd name="T1" fmla="*/ 0 h 21600"/>
              <a:gd name="T2" fmla="*/ 630245 w 21600"/>
              <a:gd name="T3" fmla="*/ 506646 h 21600"/>
              <a:gd name="T4" fmla="*/ 117765 w 21600"/>
              <a:gd name="T5" fmla="*/ 900112 h 21600"/>
              <a:gd name="T6" fmla="*/ 900112 w 21600"/>
              <a:gd name="T7" fmla="*/ 2533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14 h 21600"/>
              <a:gd name="T14" fmla="*/ 18654 w 21600"/>
              <a:gd name="T15" fmla="*/ 8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3314"/>
                </a:lnTo>
                <a:lnTo>
                  <a:pt x="12427" y="3314"/>
                </a:lnTo>
                <a:cubicBezTo>
                  <a:pt x="5564" y="3314"/>
                  <a:pt x="0" y="7274"/>
                  <a:pt x="0" y="12158"/>
                </a:cubicBezTo>
                <a:lnTo>
                  <a:pt x="0" y="21600"/>
                </a:lnTo>
                <a:lnTo>
                  <a:pt x="5652" y="21600"/>
                </a:lnTo>
                <a:lnTo>
                  <a:pt x="5652" y="12158"/>
                </a:lnTo>
                <a:cubicBezTo>
                  <a:pt x="5652" y="10328"/>
                  <a:pt x="8685" y="8844"/>
                  <a:pt x="12427" y="8844"/>
                </a:cubicBezTo>
                <a:lnTo>
                  <a:pt x="15124" y="8844"/>
                </a:lnTo>
                <a:lnTo>
                  <a:pt x="1512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 rot="-5400000">
            <a:off x="7300913" y="3810000"/>
            <a:ext cx="584200" cy="361950"/>
          </a:xfrm>
          <a:prstGeom prst="rightArrow">
            <a:avLst>
              <a:gd name="adj1" fmla="val 50000"/>
              <a:gd name="adj2" fmla="val 40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7" name="Picture 15" descr="спор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3550" y="3452813"/>
            <a:ext cx="31432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Значение спор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>
            <p:ph sz="half" idx="2"/>
          </p:nvPr>
        </p:nvGraphicFramePr>
        <p:xfrm>
          <a:off x="171450" y="4076700"/>
          <a:ext cx="8802688" cy="2381250"/>
        </p:xfrm>
        <a:graphic>
          <a:graphicData uri="http://schemas.openxmlformats.org/drawingml/2006/table">
            <a:tbl>
              <a:tblPr/>
              <a:tblGrid>
                <a:gridCol w="1854200"/>
                <a:gridCol w="4570413"/>
                <a:gridCol w="2378075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Наличие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многих бактерий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Формируются внутри бактериальной клетки из ее части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Защитная,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7" name="Picture 17" descr="спора 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773238"/>
            <a:ext cx="165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спора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7263" y="1773238"/>
            <a:ext cx="165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 descr="спора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60975" y="1773238"/>
            <a:ext cx="165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 descr="спора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4688" y="1773238"/>
            <a:ext cx="165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4267200" y="3440113"/>
            <a:ext cx="3638550" cy="4206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 anchorCtr="1">
            <a:spAutoFit/>
          </a:bodyPr>
          <a:lstStyle/>
          <a:p>
            <a:r>
              <a:rPr lang="ru-RU" sz="2000" b="1"/>
              <a:t>споры различных бактерий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466850" y="2573338"/>
            <a:ext cx="1736725" cy="1287462"/>
            <a:chOff x="924" y="1621"/>
            <a:chExt cx="1094" cy="811"/>
          </a:xfrm>
        </p:grpSpPr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1474" y="2167"/>
              <a:ext cx="54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>
              <a:spAutoFit/>
            </a:bodyPr>
            <a:lstStyle/>
            <a:p>
              <a:r>
                <a:rPr lang="ru-RU" sz="2000" b="1"/>
                <a:t>спора</a:t>
              </a: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 flipH="1" flipV="1">
              <a:off x="924" y="1621"/>
              <a:ext cx="567" cy="6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/>
              <a:t>Размножение.</a:t>
            </a:r>
          </a:p>
        </p:txBody>
      </p:sp>
      <p:pic>
        <p:nvPicPr>
          <p:cNvPr id="11267" name="Picture 7" descr="{74AB3B3E-874F-4091-B56E-2FC9F2E79CA3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447800"/>
            <a:ext cx="601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00034" y="614399"/>
            <a:ext cx="85177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Разрешите интригу.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Бактерия делится каждую секунду на две. Известно, что если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одну бактерию посадить в пробирку, то пробирка наполнится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бактериями за 1 минуту. Сколько времени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понадобится, чтобы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пробирка наполнилась, если сначала посадить в пробирку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 бактерии?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питания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1450" y="1600200"/>
          <a:ext cx="8802688" cy="244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24" name="Picture 12" descr="сапрофиты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70275" y="43465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паразиты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2288" y="43465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97088" y="5768975"/>
            <a:ext cx="3617912" cy="439738"/>
            <a:chOff x="1321" y="3691"/>
            <a:chExt cx="2279" cy="277"/>
          </a:xfrm>
        </p:grpSpPr>
        <p:sp>
          <p:nvSpPr>
            <p:cNvPr id="1043" name="AutoShape 15"/>
            <p:cNvSpPr>
              <a:spLocks noChangeArrowheads="1"/>
            </p:cNvSpPr>
            <p:nvPr/>
          </p:nvSpPr>
          <p:spPr bwMode="auto">
            <a:xfrm>
              <a:off x="2126" y="3691"/>
              <a:ext cx="1474" cy="27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ru-RU" sz="2000"/>
                <a:t>клетка хозяина</a:t>
              </a:r>
            </a:p>
          </p:txBody>
        </p:sp>
        <p:sp>
          <p:nvSpPr>
            <p:cNvPr id="1044" name="Line 16"/>
            <p:cNvSpPr>
              <a:spLocks noChangeShapeType="1"/>
            </p:cNvSpPr>
            <p:nvPr/>
          </p:nvSpPr>
          <p:spPr bwMode="auto">
            <a:xfrm flipH="1">
              <a:off x="1321" y="3830"/>
              <a:ext cx="7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97088" y="5014913"/>
            <a:ext cx="3617912" cy="439737"/>
            <a:chOff x="1321" y="3124"/>
            <a:chExt cx="2279" cy="277"/>
          </a:xfrm>
        </p:grpSpPr>
        <p:sp>
          <p:nvSpPr>
            <p:cNvPr id="1041" name="AutoShape 18"/>
            <p:cNvSpPr>
              <a:spLocks noChangeArrowheads="1"/>
            </p:cNvSpPr>
            <p:nvPr/>
          </p:nvSpPr>
          <p:spPr bwMode="auto">
            <a:xfrm>
              <a:off x="2126" y="3124"/>
              <a:ext cx="1474" cy="27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ru-RU" sz="2000"/>
                <a:t>бактерия-паразит</a:t>
              </a:r>
            </a:p>
          </p:txBody>
        </p:sp>
        <p:sp>
          <p:nvSpPr>
            <p:cNvPr id="1042" name="Line 19"/>
            <p:cNvSpPr>
              <a:spLocks noChangeShapeType="1"/>
            </p:cNvSpPr>
            <p:nvPr/>
          </p:nvSpPr>
          <p:spPr bwMode="auto">
            <a:xfrm flipH="1">
              <a:off x="1321" y="3262"/>
              <a:ext cx="793" cy="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32" name="Picture 20" descr="Клубеньки на корнях люпина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16675" y="43465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03B10-69BC-4D01-9259-8EF074591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F003B10-69BC-4D01-9259-8EF074591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BB38D-DA65-4C14-B3A4-66FC0795E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4BB38D-DA65-4C14-B3A4-66FC0795E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8B73C6-78F3-4310-9876-408DB860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88B73C6-78F3-4310-9876-408DB8605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9A0EC-527A-4635-8D38-17C51F5A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CD9A0EC-527A-4635-8D38-17C51F5A7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5795A-222E-41B1-9B07-BB27AA563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3E5795A-222E-41B1-9B07-BB27AA563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75C2E-ACEB-40D8-B013-250E7DFA8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7C75C2E-ACEB-40D8-B013-250E7DFA8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CC558-779E-4D27-90CB-63D02F4A8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18CC558-779E-4D27-90CB-63D02F4A8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 урока: </a:t>
            </a:r>
            <a:r>
              <a:rPr lang="ru-RU" i="1" dirty="0" smtClean="0"/>
              <a:t>формирование представлений о бактериях как живых организмах, населяющих все среды жизни; роли и значении бактерий в природе и в жизни человека.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55202" y="1714488"/>
            <a:ext cx="9178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Музыкальная Физкультминутка.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smtClean="0"/>
              <a:t>Кол-во бактерий в 1см</a:t>
            </a:r>
            <a:r>
              <a:rPr lang="ru-RU" baseline="30000" smtClean="0"/>
              <a:t>3 </a:t>
            </a:r>
            <a:r>
              <a:rPr lang="ru-RU" smtClean="0"/>
              <a:t>почвы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8638" y="82550"/>
            <a:ext cx="3779837" cy="2690813"/>
            <a:chOff x="187" y="941"/>
            <a:chExt cx="2381" cy="1695"/>
          </a:xfrm>
        </p:grpSpPr>
        <p:sp>
          <p:nvSpPr>
            <p:cNvPr id="25613" name="AutoShape 4"/>
            <p:cNvSpPr>
              <a:spLocks noChangeArrowheads="1"/>
            </p:cNvSpPr>
            <p:nvPr/>
          </p:nvSpPr>
          <p:spPr bwMode="auto">
            <a:xfrm>
              <a:off x="187" y="2387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Лесная почва на поверхности</a:t>
              </a:r>
            </a:p>
          </p:txBody>
        </p:sp>
        <p:pic>
          <p:nvPicPr>
            <p:cNvPr id="25614" name="Picture 5" descr="1 лесная почва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8" y="941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37113" y="82550"/>
            <a:ext cx="3778250" cy="2690813"/>
            <a:chOff x="2625" y="969"/>
            <a:chExt cx="2380" cy="1695"/>
          </a:xfrm>
        </p:grpSpPr>
        <p:sp>
          <p:nvSpPr>
            <p:cNvPr id="25611" name="AutoShape 7"/>
            <p:cNvSpPr>
              <a:spLocks noChangeArrowheads="1"/>
            </p:cNvSpPr>
            <p:nvPr/>
          </p:nvSpPr>
          <p:spPr bwMode="auto">
            <a:xfrm>
              <a:off x="2625" y="2415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Лесная почва глубже 1м</a:t>
              </a:r>
            </a:p>
          </p:txBody>
        </p:sp>
        <p:pic>
          <p:nvPicPr>
            <p:cNvPr id="25612" name="Picture 8" descr="2 Лесная почва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25" y="969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74663" y="4084638"/>
            <a:ext cx="3822700" cy="2690812"/>
            <a:chOff x="924" y="2585"/>
            <a:chExt cx="2408" cy="1695"/>
          </a:xfrm>
        </p:grpSpPr>
        <p:sp>
          <p:nvSpPr>
            <p:cNvPr id="25609" name="AutoShape 10"/>
            <p:cNvSpPr>
              <a:spLocks noChangeArrowheads="1"/>
            </p:cNvSpPr>
            <p:nvPr/>
          </p:nvSpPr>
          <p:spPr bwMode="auto">
            <a:xfrm>
              <a:off x="952" y="4031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Луговая почва на поверхности</a:t>
              </a:r>
            </a:p>
          </p:txBody>
        </p:sp>
        <p:pic>
          <p:nvPicPr>
            <p:cNvPr id="25610" name="Picture 11" descr="3 Луговая почва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24" y="2585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772025" y="4086225"/>
            <a:ext cx="3897313" cy="2689225"/>
            <a:chOff x="3305" y="2614"/>
            <a:chExt cx="2455" cy="1694"/>
          </a:xfrm>
        </p:grpSpPr>
        <p:sp>
          <p:nvSpPr>
            <p:cNvPr id="25607" name="AutoShape 13"/>
            <p:cNvSpPr>
              <a:spLocks noChangeArrowheads="1"/>
            </p:cNvSpPr>
            <p:nvPr/>
          </p:nvSpPr>
          <p:spPr bwMode="auto">
            <a:xfrm>
              <a:off x="3380" y="405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Луговая почва  глубже 1м</a:t>
              </a:r>
            </a:p>
          </p:txBody>
        </p:sp>
        <p:pic>
          <p:nvPicPr>
            <p:cNvPr id="25608" name="Picture 14" descr="4 луговая почва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05" y="2614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smtClean="0"/>
              <a:t>Кол-во бактерий в 1см</a:t>
            </a:r>
            <a:r>
              <a:rPr lang="ru-RU" baseline="30000" smtClean="0"/>
              <a:t>3 </a:t>
            </a:r>
            <a:r>
              <a:rPr lang="ru-RU" smtClean="0"/>
              <a:t>воздуха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" y="82550"/>
            <a:ext cx="3778250" cy="2690813"/>
            <a:chOff x="360" y="52"/>
            <a:chExt cx="2380" cy="1695"/>
          </a:xfrm>
        </p:grpSpPr>
        <p:sp>
          <p:nvSpPr>
            <p:cNvPr id="26637" name="AutoShape 4"/>
            <p:cNvSpPr>
              <a:spLocks noChangeArrowheads="1"/>
            </p:cNvSpPr>
            <p:nvPr/>
          </p:nvSpPr>
          <p:spPr bwMode="auto">
            <a:xfrm>
              <a:off x="360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Непроветренная комната</a:t>
              </a:r>
            </a:p>
          </p:txBody>
        </p:sp>
        <p:pic>
          <p:nvPicPr>
            <p:cNvPr id="26638" name="Picture 5" descr="1 комната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0" y="52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06963" y="80963"/>
            <a:ext cx="3778250" cy="2692400"/>
            <a:chOff x="3091" y="51"/>
            <a:chExt cx="2380" cy="1696"/>
          </a:xfrm>
        </p:grpSpPr>
        <p:sp>
          <p:nvSpPr>
            <p:cNvPr id="26635" name="AutoShape 7"/>
            <p:cNvSpPr>
              <a:spLocks noChangeArrowheads="1"/>
            </p:cNvSpPr>
            <p:nvPr/>
          </p:nvSpPr>
          <p:spPr bwMode="auto">
            <a:xfrm>
              <a:off x="3091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Улица города</a:t>
              </a:r>
            </a:p>
          </p:txBody>
        </p:sp>
        <p:pic>
          <p:nvPicPr>
            <p:cNvPr id="26636" name="Picture 8" descr="2 улица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91" y="51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20700" y="4059238"/>
            <a:ext cx="3778250" cy="2716212"/>
            <a:chOff x="328" y="2557"/>
            <a:chExt cx="2380" cy="1711"/>
          </a:xfrm>
        </p:grpSpPr>
        <p:sp>
          <p:nvSpPr>
            <p:cNvPr id="26633" name="AutoShape 10"/>
            <p:cNvSpPr>
              <a:spLocks noChangeArrowheads="1"/>
            </p:cNvSpPr>
            <p:nvPr/>
          </p:nvSpPr>
          <p:spPr bwMode="auto">
            <a:xfrm>
              <a:off x="328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Горный воздух</a:t>
              </a:r>
            </a:p>
          </p:txBody>
        </p:sp>
        <p:pic>
          <p:nvPicPr>
            <p:cNvPr id="26634" name="Picture 11" descr="3 горный воздух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8" y="2557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87913" y="4059238"/>
            <a:ext cx="3779837" cy="2716212"/>
            <a:chOff x="3079" y="2557"/>
            <a:chExt cx="2381" cy="1711"/>
          </a:xfrm>
        </p:grpSpPr>
        <p:sp>
          <p:nvSpPr>
            <p:cNvPr id="26631" name="AutoShape 13"/>
            <p:cNvSpPr>
              <a:spLocks noChangeArrowheads="1"/>
            </p:cNvSpPr>
            <p:nvPr/>
          </p:nvSpPr>
          <p:spPr bwMode="auto">
            <a:xfrm>
              <a:off x="3080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Морской воздух</a:t>
              </a:r>
            </a:p>
          </p:txBody>
        </p:sp>
        <p:pic>
          <p:nvPicPr>
            <p:cNvPr id="26632" name="Picture 14" descr="4 морской воздух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9" y="2557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9088"/>
            <a:ext cx="8229600" cy="1143000"/>
          </a:xfrm>
        </p:spPr>
        <p:txBody>
          <a:bodyPr/>
          <a:lstStyle/>
          <a:p>
            <a:r>
              <a:rPr lang="ru-RU" smtClean="0"/>
              <a:t>Кол-во бактерий в 1см</a:t>
            </a:r>
            <a:r>
              <a:rPr lang="ru-RU" baseline="30000" smtClean="0"/>
              <a:t>3 </a:t>
            </a:r>
            <a:r>
              <a:rPr lang="ru-RU" smtClean="0"/>
              <a:t>воды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8638" y="92075"/>
            <a:ext cx="3779837" cy="2673350"/>
            <a:chOff x="208" y="63"/>
            <a:chExt cx="2381" cy="1684"/>
          </a:xfrm>
        </p:grpSpPr>
        <p:sp>
          <p:nvSpPr>
            <p:cNvPr id="27661" name="AutoShape 4"/>
            <p:cNvSpPr>
              <a:spLocks noChangeArrowheads="1"/>
            </p:cNvSpPr>
            <p:nvPr/>
          </p:nvSpPr>
          <p:spPr bwMode="auto">
            <a:xfrm>
              <a:off x="209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Снег и лед</a:t>
              </a:r>
            </a:p>
          </p:txBody>
        </p:sp>
        <p:pic>
          <p:nvPicPr>
            <p:cNvPr id="27662" name="Picture 5" descr="1 снег и лед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8" y="63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37113" y="92075"/>
            <a:ext cx="3778250" cy="2674938"/>
            <a:chOff x="2943" y="62"/>
            <a:chExt cx="2380" cy="1685"/>
          </a:xfrm>
        </p:grpSpPr>
        <p:sp>
          <p:nvSpPr>
            <p:cNvPr id="27659" name="AutoShape 7"/>
            <p:cNvSpPr>
              <a:spLocks noChangeArrowheads="1"/>
            </p:cNvSpPr>
            <p:nvPr/>
          </p:nvSpPr>
          <p:spPr bwMode="auto">
            <a:xfrm>
              <a:off x="2943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Ручей в 100 м от ледника</a:t>
              </a:r>
            </a:p>
          </p:txBody>
        </p:sp>
        <p:pic>
          <p:nvPicPr>
            <p:cNvPr id="27660" name="Picture 8" descr="2 ледн ручей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43" y="62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8475" y="4095750"/>
            <a:ext cx="3867150" cy="2670175"/>
            <a:chOff x="272" y="2586"/>
            <a:chExt cx="2436" cy="1682"/>
          </a:xfrm>
        </p:grpSpPr>
        <p:sp>
          <p:nvSpPr>
            <p:cNvPr id="27657" name="AutoShape 10"/>
            <p:cNvSpPr>
              <a:spLocks noChangeArrowheads="1"/>
            </p:cNvSpPr>
            <p:nvPr/>
          </p:nvSpPr>
          <p:spPr bwMode="auto">
            <a:xfrm>
              <a:off x="328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Ручей в 5 км от ледника</a:t>
              </a:r>
            </a:p>
          </p:txBody>
        </p:sp>
        <p:pic>
          <p:nvPicPr>
            <p:cNvPr id="27658" name="Picture 11" descr="3 ледн ручей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2" y="2586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65688" y="4094163"/>
            <a:ext cx="3779837" cy="2671762"/>
            <a:chOff x="2866" y="2585"/>
            <a:chExt cx="2381" cy="1683"/>
          </a:xfrm>
        </p:grpSpPr>
        <p:sp>
          <p:nvSpPr>
            <p:cNvPr id="27655" name="AutoShape 13"/>
            <p:cNvSpPr>
              <a:spLocks noChangeArrowheads="1"/>
            </p:cNvSpPr>
            <p:nvPr/>
          </p:nvSpPr>
          <p:spPr bwMode="auto">
            <a:xfrm>
              <a:off x="2867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2000"/>
                <a:t>Ключевая вода</a:t>
              </a:r>
            </a:p>
          </p:txBody>
        </p:sp>
        <p:pic>
          <p:nvPicPr>
            <p:cNvPr id="27656" name="Picture 14" descr="4 ключ вода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66" y="2585"/>
              <a:ext cx="23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Роль бактерий в природе</a:t>
            </a:r>
          </a:p>
        </p:txBody>
      </p:sp>
      <p:pic>
        <p:nvPicPr>
          <p:cNvPr id="47107" name="Picture 3" descr="Клубеньки на корнях люпина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2213" y="4508500"/>
            <a:ext cx="14398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Образование перегноя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2213" y="1854200"/>
            <a:ext cx="14398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Минерализация веществ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413" y="3608388"/>
            <a:ext cx="14398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09575" y="1489075"/>
            <a:ext cx="2971800" cy="911225"/>
          </a:xfrm>
          <a:prstGeom prst="roundRect">
            <a:avLst>
              <a:gd name="adj" fmla="val 16667"/>
            </a:avLst>
          </a:prstGeom>
          <a:solidFill>
            <a:srgbClr val="FF6600">
              <a:alpha val="74901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Бактерии</a:t>
            </a:r>
            <a:br>
              <a:rPr lang="ru-RU" sz="2400" b="1"/>
            </a:br>
            <a:r>
              <a:rPr lang="ru-RU" sz="2400" b="1"/>
              <a:t>в природе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95475" y="2400300"/>
            <a:ext cx="5286375" cy="1392238"/>
            <a:chOff x="1194" y="1512"/>
            <a:chExt cx="3330" cy="877"/>
          </a:xfrm>
        </p:grpSpPr>
        <p:sp>
          <p:nvSpPr>
            <p:cNvPr id="28686" name="AutoShape 8"/>
            <p:cNvSpPr>
              <a:spLocks noChangeArrowheads="1"/>
            </p:cNvSpPr>
            <p:nvPr/>
          </p:nvSpPr>
          <p:spPr bwMode="auto">
            <a:xfrm>
              <a:off x="1804" y="1709"/>
              <a:ext cx="2720" cy="68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4901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/>
                <a:t>Участвуют в образовании перегноя</a:t>
              </a:r>
            </a:p>
          </p:txBody>
        </p:sp>
        <p:cxnSp>
          <p:nvCxnSpPr>
            <p:cNvPr id="28687" name="AutoShape 9"/>
            <p:cNvCxnSpPr>
              <a:cxnSpLocks noChangeShapeType="1"/>
              <a:stCxn id="47110" idx="2"/>
              <a:endCxn id="28686" idx="1"/>
            </p:cNvCxnSpPr>
            <p:nvPr/>
          </p:nvCxnSpPr>
          <p:spPr bwMode="auto">
            <a:xfrm rot="16200000" flipH="1">
              <a:off x="1230" y="1476"/>
              <a:ext cx="537" cy="6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95475" y="2400300"/>
            <a:ext cx="5286375" cy="2784475"/>
            <a:chOff x="1194" y="1512"/>
            <a:chExt cx="3330" cy="1754"/>
          </a:xfrm>
        </p:grpSpPr>
        <p:sp>
          <p:nvSpPr>
            <p:cNvPr id="28684" name="AutoShape 11"/>
            <p:cNvSpPr>
              <a:spLocks noChangeArrowheads="1"/>
            </p:cNvSpPr>
            <p:nvPr/>
          </p:nvSpPr>
          <p:spPr bwMode="auto">
            <a:xfrm>
              <a:off x="1804" y="2586"/>
              <a:ext cx="2720" cy="68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4901"/>
              </a:srgbClr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/>
                <a:t>Превращают перегной в минеральные вещества</a:t>
              </a:r>
            </a:p>
          </p:txBody>
        </p:sp>
        <p:cxnSp>
          <p:nvCxnSpPr>
            <p:cNvPr id="28685" name="AutoShape 12"/>
            <p:cNvCxnSpPr>
              <a:cxnSpLocks noChangeShapeType="1"/>
              <a:stCxn id="47110" idx="2"/>
              <a:endCxn id="28684" idx="1"/>
            </p:cNvCxnSpPr>
            <p:nvPr/>
          </p:nvCxnSpPr>
          <p:spPr bwMode="auto">
            <a:xfrm rot="16200000" flipH="1">
              <a:off x="792" y="1914"/>
              <a:ext cx="1414" cy="6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95475" y="2400300"/>
            <a:ext cx="5286375" cy="4178300"/>
            <a:chOff x="1194" y="1512"/>
            <a:chExt cx="3330" cy="2632"/>
          </a:xfrm>
        </p:grpSpPr>
        <p:sp>
          <p:nvSpPr>
            <p:cNvPr id="28682" name="AutoShape 14"/>
            <p:cNvSpPr>
              <a:spLocks noChangeArrowheads="1"/>
            </p:cNvSpPr>
            <p:nvPr/>
          </p:nvSpPr>
          <p:spPr bwMode="auto">
            <a:xfrm>
              <a:off x="1804" y="3464"/>
              <a:ext cx="2720" cy="68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4901"/>
              </a:srgbClr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/>
                <a:t>Усваивают азот из воздуха</a:t>
              </a:r>
            </a:p>
          </p:txBody>
        </p:sp>
        <p:cxnSp>
          <p:nvCxnSpPr>
            <p:cNvPr id="28683" name="AutoShape 15"/>
            <p:cNvCxnSpPr>
              <a:cxnSpLocks noChangeShapeType="1"/>
              <a:stCxn id="47110" idx="2"/>
              <a:endCxn id="28682" idx="1"/>
            </p:cNvCxnSpPr>
            <p:nvPr/>
          </p:nvCxnSpPr>
          <p:spPr bwMode="auto">
            <a:xfrm rot="16200000" flipH="1">
              <a:off x="353" y="2353"/>
              <a:ext cx="2292" cy="6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511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Роль бактерий в жизни человека</a:t>
            </a:r>
          </a:p>
        </p:txBody>
      </p:sp>
      <p:pic>
        <p:nvPicPr>
          <p:cNvPr id="49155" name="Picture 3" descr="Молочнокислые бактерии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625" y="1585913"/>
            <a:ext cx="610076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Пищеваритальная система человека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1584325"/>
            <a:ext cx="21367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Роль бактерий в жизни человека</a:t>
            </a:r>
          </a:p>
        </p:txBody>
      </p:sp>
      <p:pic>
        <p:nvPicPr>
          <p:cNvPr id="51203" name="Picture 3" descr="Arnold_B_1889_Die_Pe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3538" y="1538288"/>
            <a:ext cx="3336925" cy="5041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4" name="Picture 4" descr="крысы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988" y="1538288"/>
            <a:ext cx="233997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5" name="Picture 5" descr="Заболевания 2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3038" y="4779963"/>
            <a:ext cx="233997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6" name="Picture 6" descr="Туберкулезная палоч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32475" y="1684338"/>
            <a:ext cx="3087688" cy="237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7" name="Picture 7" descr="холерный вибрион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6863" y="4024313"/>
            <a:ext cx="3087687" cy="237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Профилактика заболеваний</a:t>
            </a:r>
          </a:p>
        </p:txBody>
      </p:sp>
      <p:pic>
        <p:nvPicPr>
          <p:cNvPr id="53251" name="Picture 3" descr="Louis_Pasteu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92975" y="1628775"/>
            <a:ext cx="13747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привив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1438" y="2578100"/>
            <a:ext cx="39211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5438" y="1584325"/>
            <a:ext cx="3976687" cy="738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ПРИВИВКА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4841875" y="5724525"/>
            <a:ext cx="3976688" cy="738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ИММУНИТЕТ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5400000">
            <a:off x="6777037" y="3743326"/>
            <a:ext cx="1439863" cy="1439862"/>
          </a:xfrm>
          <a:custGeom>
            <a:avLst/>
            <a:gdLst>
              <a:gd name="T0" fmla="*/ 1026636 w 21600"/>
              <a:gd name="T1" fmla="*/ 0 h 21600"/>
              <a:gd name="T2" fmla="*/ 1026636 w 21600"/>
              <a:gd name="T3" fmla="*/ 810456 h 21600"/>
              <a:gd name="T4" fmla="*/ 111189 w 21600"/>
              <a:gd name="T5" fmla="*/ 1439862 h 21600"/>
              <a:gd name="T6" fmla="*/ 1439863 w 21600"/>
              <a:gd name="T7" fmla="*/ 40522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47 h 21600"/>
              <a:gd name="T14" fmla="*/ 19936 w 21600"/>
              <a:gd name="T15" fmla="*/ 771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01" y="0"/>
                </a:lnTo>
                <a:lnTo>
                  <a:pt x="15401" y="4447"/>
                </a:lnTo>
                <a:lnTo>
                  <a:pt x="12427" y="4447"/>
                </a:lnTo>
                <a:cubicBezTo>
                  <a:pt x="5564" y="4447"/>
                  <a:pt x="0" y="7899"/>
                  <a:pt x="0" y="12158"/>
                </a:cubicBezTo>
                <a:lnTo>
                  <a:pt x="0" y="21600"/>
                </a:lnTo>
                <a:lnTo>
                  <a:pt x="3336" y="21600"/>
                </a:lnTo>
                <a:lnTo>
                  <a:pt x="3336" y="12158"/>
                </a:lnTo>
                <a:cubicBezTo>
                  <a:pt x="3336" y="9702"/>
                  <a:pt x="7406" y="7711"/>
                  <a:pt x="12427" y="7711"/>
                </a:cubicBezTo>
                <a:lnTo>
                  <a:pt x="15401" y="7711"/>
                </a:lnTo>
                <a:lnTo>
                  <a:pt x="1540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 rot="10800000" flipH="1">
            <a:off x="971550" y="2979738"/>
            <a:ext cx="1439863" cy="1439862"/>
          </a:xfrm>
          <a:custGeom>
            <a:avLst/>
            <a:gdLst>
              <a:gd name="T0" fmla="*/ 1026636 w 21600"/>
              <a:gd name="T1" fmla="*/ 0 h 21600"/>
              <a:gd name="T2" fmla="*/ 1026636 w 21600"/>
              <a:gd name="T3" fmla="*/ 810456 h 21600"/>
              <a:gd name="T4" fmla="*/ 111189 w 21600"/>
              <a:gd name="T5" fmla="*/ 1439862 h 21600"/>
              <a:gd name="T6" fmla="*/ 1439863 w 21600"/>
              <a:gd name="T7" fmla="*/ 40522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47 h 21600"/>
              <a:gd name="T14" fmla="*/ 19936 w 21600"/>
              <a:gd name="T15" fmla="*/ 771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01" y="0"/>
                </a:lnTo>
                <a:lnTo>
                  <a:pt x="15401" y="4447"/>
                </a:lnTo>
                <a:lnTo>
                  <a:pt x="12427" y="4447"/>
                </a:lnTo>
                <a:cubicBezTo>
                  <a:pt x="5564" y="4447"/>
                  <a:pt x="0" y="7899"/>
                  <a:pt x="0" y="12158"/>
                </a:cubicBezTo>
                <a:lnTo>
                  <a:pt x="0" y="21600"/>
                </a:lnTo>
                <a:lnTo>
                  <a:pt x="3336" y="21600"/>
                </a:lnTo>
                <a:lnTo>
                  <a:pt x="3336" y="12158"/>
                </a:lnTo>
                <a:cubicBezTo>
                  <a:pt x="3336" y="9702"/>
                  <a:pt x="7406" y="7711"/>
                  <a:pt x="12427" y="7711"/>
                </a:cubicBezTo>
                <a:lnTo>
                  <a:pt x="15401" y="7711"/>
                </a:lnTo>
                <a:lnTo>
                  <a:pt x="1540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размножаются бактерии?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Char char="Ø"/>
            </a:pPr>
            <a:r>
              <a:rPr lang="ru-RU" dirty="0" smtClean="0"/>
              <a:t>Бактерии размножаются</a:t>
            </a:r>
            <a:br>
              <a:rPr lang="ru-RU" dirty="0" smtClean="0"/>
            </a:br>
            <a:r>
              <a:rPr lang="ru-RU" sz="3600" b="1" i="1" dirty="0" smtClean="0"/>
              <a:t>с помощью спор.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dirty="0" smtClean="0"/>
              <a:t>Бактерии размножаются</a:t>
            </a:r>
            <a:br>
              <a:rPr lang="ru-RU" dirty="0" smtClean="0"/>
            </a:br>
            <a:r>
              <a:rPr lang="ru-RU" sz="3600" b="1" i="1" dirty="0" smtClean="0"/>
              <a:t>путем деления клетки.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dirty="0" smtClean="0"/>
              <a:t>Бактерии размножаются</a:t>
            </a:r>
            <a:br>
              <a:rPr lang="ru-RU" dirty="0" smtClean="0"/>
            </a:br>
            <a:r>
              <a:rPr lang="ru-RU" sz="3600" b="1" i="1" dirty="0" smtClean="0"/>
              <a:t>с помощью половых клеток.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dirty="0" smtClean="0"/>
              <a:t>Бактерии размножаются</a:t>
            </a:r>
            <a:br>
              <a:rPr lang="ru-RU" dirty="0" smtClean="0"/>
            </a:br>
            <a:r>
              <a:rPr lang="ru-RU" sz="3600" b="1" i="1" dirty="0" smtClean="0"/>
              <a:t>с помощью оплодотворения.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3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Кокки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95825" y="4291013"/>
            <a:ext cx="1979613" cy="2165350"/>
            <a:chOff x="2957" y="2455"/>
            <a:chExt cx="1247" cy="1364"/>
          </a:xfrm>
        </p:grpSpPr>
        <p:sp>
          <p:nvSpPr>
            <p:cNvPr id="33814" name="AutoShape 5"/>
            <p:cNvSpPr>
              <a:spLocks noChangeArrowheads="1"/>
            </p:cNvSpPr>
            <p:nvPr/>
          </p:nvSpPr>
          <p:spPr bwMode="auto">
            <a:xfrm>
              <a:off x="2957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сарцина</a:t>
              </a:r>
            </a:p>
          </p:txBody>
        </p:sp>
        <p:pic>
          <p:nvPicPr>
            <p:cNvPr id="33815" name="Picture 6" descr="сарцина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70" y="2799"/>
              <a:ext cx="102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19913" y="4495800"/>
            <a:ext cx="1979612" cy="2173288"/>
            <a:chOff x="4359" y="2455"/>
            <a:chExt cx="1247" cy="1369"/>
          </a:xfrm>
        </p:grpSpPr>
        <p:sp>
          <p:nvSpPr>
            <p:cNvPr id="33812" name="AutoShape 8"/>
            <p:cNvSpPr>
              <a:spLocks noChangeArrowheads="1"/>
            </p:cNvSpPr>
            <p:nvPr/>
          </p:nvSpPr>
          <p:spPr bwMode="auto">
            <a:xfrm>
              <a:off x="4359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стафилококк </a:t>
              </a:r>
            </a:p>
          </p:txBody>
        </p:sp>
        <p:pic>
          <p:nvPicPr>
            <p:cNvPr id="33813" name="Picture 9" descr="стафилококк 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72" y="2795"/>
              <a:ext cx="1020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82988" y="1701800"/>
            <a:ext cx="1979612" cy="2159000"/>
            <a:chOff x="2256" y="981"/>
            <a:chExt cx="1247" cy="1360"/>
          </a:xfrm>
        </p:grpSpPr>
        <p:sp>
          <p:nvSpPr>
            <p:cNvPr id="33810" name="AutoShape 11"/>
            <p:cNvSpPr>
              <a:spLocks noChangeArrowheads="1"/>
            </p:cNvSpPr>
            <p:nvPr/>
          </p:nvSpPr>
          <p:spPr bwMode="auto">
            <a:xfrm>
              <a:off x="2256" y="981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стафилококк </a:t>
              </a:r>
            </a:p>
          </p:txBody>
        </p:sp>
        <p:pic>
          <p:nvPicPr>
            <p:cNvPr id="33811" name="Picture 12" descr="стафилококк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70" y="1312"/>
              <a:ext cx="1020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08663" y="1846263"/>
            <a:ext cx="1979612" cy="2159000"/>
            <a:chOff x="4009" y="981"/>
            <a:chExt cx="1247" cy="1360"/>
          </a:xfrm>
        </p:grpSpPr>
        <p:sp>
          <p:nvSpPr>
            <p:cNvPr id="33808" name="AutoShape 14"/>
            <p:cNvSpPr>
              <a:spLocks noChangeArrowheads="1"/>
            </p:cNvSpPr>
            <p:nvPr/>
          </p:nvSpPr>
          <p:spPr bwMode="auto">
            <a:xfrm>
              <a:off x="4009" y="981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стрептококк</a:t>
              </a:r>
            </a:p>
          </p:txBody>
        </p:sp>
        <p:pic>
          <p:nvPicPr>
            <p:cNvPr id="33809" name="Picture 15" descr="стрептококк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122" y="1312"/>
              <a:ext cx="1020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357313" y="1557338"/>
            <a:ext cx="1979612" cy="2159000"/>
            <a:chOff x="504" y="981"/>
            <a:chExt cx="1247" cy="1360"/>
          </a:xfrm>
        </p:grpSpPr>
        <p:sp>
          <p:nvSpPr>
            <p:cNvPr id="33806" name="AutoShape 17"/>
            <p:cNvSpPr>
              <a:spLocks noChangeArrowheads="1"/>
            </p:cNvSpPr>
            <p:nvPr/>
          </p:nvSpPr>
          <p:spPr bwMode="auto">
            <a:xfrm>
              <a:off x="504" y="981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диплококк</a:t>
              </a:r>
            </a:p>
          </p:txBody>
        </p:sp>
        <p:pic>
          <p:nvPicPr>
            <p:cNvPr id="33807" name="Picture 18" descr="диплококк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18" y="1312"/>
              <a:ext cx="1020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4475" y="3897313"/>
            <a:ext cx="1979613" cy="2159000"/>
            <a:chOff x="154" y="2455"/>
            <a:chExt cx="1247" cy="1360"/>
          </a:xfrm>
        </p:grpSpPr>
        <p:sp>
          <p:nvSpPr>
            <p:cNvPr id="33804" name="AutoShape 20"/>
            <p:cNvSpPr>
              <a:spLocks noChangeArrowheads="1"/>
            </p:cNvSpPr>
            <p:nvPr/>
          </p:nvSpPr>
          <p:spPr bwMode="auto">
            <a:xfrm>
              <a:off x="154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сарцина</a:t>
              </a:r>
            </a:p>
          </p:txBody>
        </p:sp>
        <p:pic>
          <p:nvPicPr>
            <p:cNvPr id="33805" name="Picture 21" descr="сарцина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68" y="2804"/>
              <a:ext cx="1020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470150" y="4097338"/>
            <a:ext cx="1979613" cy="2152650"/>
            <a:chOff x="1555" y="2455"/>
            <a:chExt cx="1247" cy="1356"/>
          </a:xfrm>
        </p:grpSpPr>
        <p:pic>
          <p:nvPicPr>
            <p:cNvPr id="33802" name="Picture 23" descr="стрептококк 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69" y="2809"/>
              <a:ext cx="1020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AutoShape 24"/>
            <p:cNvSpPr>
              <a:spLocks noChangeArrowheads="1"/>
            </p:cNvSpPr>
            <p:nvPr/>
          </p:nvSpPr>
          <p:spPr bwMode="auto">
            <a:xfrm>
              <a:off x="1555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стрептококк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Планируемые образовательные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Предметные</a:t>
            </a:r>
            <a:endParaRPr lang="ru-RU" dirty="0" smtClean="0"/>
          </a:p>
          <a:p>
            <a:r>
              <a:rPr lang="ru-RU" dirty="0" smtClean="0"/>
              <a:t>Выделение </a:t>
            </a:r>
            <a:r>
              <a:rPr lang="ru-RU" dirty="0" smtClean="0"/>
              <a:t>существенных признаков живых организмов, различение на таблицах частей и органоидов клетки, выявление приспособлений к среде обитания, овладение методами биологии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Метапредметные</a:t>
            </a:r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 smtClean="0"/>
              <a:t>работать с источниками биологической информации, умение адекватно использовать речевые средства для дискуссии, сравнивать разные точки зрения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Личностные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 smtClean="0"/>
              <a:t>ответственного отношения к обучению, формирование интеллектуальных умений.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ym typeface="Wingdings 2" pitchFamily="18" charset="2"/>
              </a:rPr>
              <a:t>Бациллы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4256088"/>
            <a:ext cx="1800225" cy="2087562"/>
            <a:chOff x="244" y="2681"/>
            <a:chExt cx="1134" cy="1315"/>
          </a:xfrm>
        </p:grpSpPr>
        <p:sp>
          <p:nvSpPr>
            <p:cNvPr id="34841" name="AutoShape 5"/>
            <p:cNvSpPr>
              <a:spLocks noChangeArrowheads="1"/>
            </p:cNvSpPr>
            <p:nvPr/>
          </p:nvSpPr>
          <p:spPr bwMode="auto">
            <a:xfrm>
              <a:off x="244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протеус</a:t>
              </a:r>
            </a:p>
          </p:txBody>
        </p:sp>
        <p:pic>
          <p:nvPicPr>
            <p:cNvPr id="34842" name="Picture 6" descr="протеус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976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14650" y="4387850"/>
            <a:ext cx="1800225" cy="2087563"/>
            <a:chOff x="1623" y="2681"/>
            <a:chExt cx="1134" cy="1315"/>
          </a:xfrm>
        </p:grpSpPr>
        <p:sp>
          <p:nvSpPr>
            <p:cNvPr id="34839" name="AutoShape 8"/>
            <p:cNvSpPr>
              <a:spLocks noChangeArrowheads="1"/>
            </p:cNvSpPr>
            <p:nvPr/>
          </p:nvSpPr>
          <p:spPr bwMode="auto">
            <a:xfrm>
              <a:off x="1623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псевдомонас</a:t>
              </a:r>
            </a:p>
          </p:txBody>
        </p:sp>
        <p:pic>
          <p:nvPicPr>
            <p:cNvPr id="34840" name="Picture 9" descr="псевдомонас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92" y="2976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03800" y="4519613"/>
            <a:ext cx="1800225" cy="2089150"/>
            <a:chOff x="3002" y="2681"/>
            <a:chExt cx="1134" cy="1316"/>
          </a:xfrm>
        </p:grpSpPr>
        <p:sp>
          <p:nvSpPr>
            <p:cNvPr id="34837" name="AutoShape 11"/>
            <p:cNvSpPr>
              <a:spLocks noChangeArrowheads="1"/>
            </p:cNvSpPr>
            <p:nvPr/>
          </p:nvSpPr>
          <p:spPr bwMode="auto">
            <a:xfrm>
              <a:off x="3002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/>
              <a:r>
                <a:rPr lang="ru-RU" sz="2000"/>
                <a:t>сальмонелла</a:t>
              </a:r>
            </a:p>
          </p:txBody>
        </p:sp>
        <p:pic>
          <p:nvPicPr>
            <p:cNvPr id="34838" name="Picture 12" descr="сальмонелла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48" y="297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092950" y="4652963"/>
            <a:ext cx="1800225" cy="2089150"/>
            <a:chOff x="4382" y="2681"/>
            <a:chExt cx="1134" cy="1316"/>
          </a:xfrm>
        </p:grpSpPr>
        <p:sp>
          <p:nvSpPr>
            <p:cNvPr id="34835" name="AutoShape 14"/>
            <p:cNvSpPr>
              <a:spLocks noChangeArrowheads="1"/>
            </p:cNvSpPr>
            <p:nvPr/>
          </p:nvSpPr>
          <p:spPr bwMode="auto">
            <a:xfrm>
              <a:off x="4382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шигелла</a:t>
              </a:r>
            </a:p>
          </p:txBody>
        </p:sp>
        <p:pic>
          <p:nvPicPr>
            <p:cNvPr id="34836" name="Picture 15" descr="шигелла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04" y="297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475163" y="1912938"/>
            <a:ext cx="1800225" cy="2303462"/>
            <a:chOff x="3002" y="1117"/>
            <a:chExt cx="1134" cy="1451"/>
          </a:xfrm>
        </p:grpSpPr>
        <p:sp>
          <p:nvSpPr>
            <p:cNvPr id="34833" name="AutoShape 17"/>
            <p:cNvSpPr>
              <a:spLocks noChangeArrowheads="1"/>
            </p:cNvSpPr>
            <p:nvPr/>
          </p:nvSpPr>
          <p:spPr bwMode="auto">
            <a:xfrm>
              <a:off x="3002" y="1117"/>
              <a:ext cx="1134" cy="4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кишечная палочка</a:t>
              </a:r>
            </a:p>
          </p:txBody>
        </p:sp>
        <p:pic>
          <p:nvPicPr>
            <p:cNvPr id="34834" name="Picture 18" descr="кишечная палочка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048" y="1548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588125" y="2133600"/>
            <a:ext cx="1800225" cy="2303463"/>
            <a:chOff x="1623" y="1117"/>
            <a:chExt cx="1134" cy="1451"/>
          </a:xfrm>
        </p:grpSpPr>
        <p:sp>
          <p:nvSpPr>
            <p:cNvPr id="34831" name="AutoShape 20"/>
            <p:cNvSpPr>
              <a:spLocks noChangeArrowheads="1"/>
            </p:cNvSpPr>
            <p:nvPr/>
          </p:nvSpPr>
          <p:spPr bwMode="auto">
            <a:xfrm>
              <a:off x="1623" y="1117"/>
              <a:ext cx="1134" cy="4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клостридиум ботулинум</a:t>
              </a:r>
            </a:p>
          </p:txBody>
        </p:sp>
        <p:pic>
          <p:nvPicPr>
            <p:cNvPr id="34832" name="Picture 21" descr="клостридиум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692" y="1548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362200" y="1843088"/>
            <a:ext cx="1800225" cy="2151062"/>
            <a:chOff x="4382" y="1212"/>
            <a:chExt cx="1134" cy="1355"/>
          </a:xfrm>
        </p:grpSpPr>
        <p:sp>
          <p:nvSpPr>
            <p:cNvPr id="34829" name="AutoShape 23"/>
            <p:cNvSpPr>
              <a:spLocks noChangeArrowheads="1"/>
            </p:cNvSpPr>
            <p:nvPr/>
          </p:nvSpPr>
          <p:spPr bwMode="auto">
            <a:xfrm>
              <a:off x="4382" y="1212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клостридиум</a:t>
              </a:r>
            </a:p>
          </p:txBody>
        </p:sp>
        <p:pic>
          <p:nvPicPr>
            <p:cNvPr id="34830" name="Picture 24" descr="клостридиум ботулинум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404" y="154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50825" y="1773238"/>
            <a:ext cx="1800225" cy="2151062"/>
            <a:chOff x="244" y="1212"/>
            <a:chExt cx="1134" cy="1355"/>
          </a:xfrm>
        </p:grpSpPr>
        <p:sp>
          <p:nvSpPr>
            <p:cNvPr id="34827" name="AutoShape 26"/>
            <p:cNvSpPr>
              <a:spLocks noChangeArrowheads="1"/>
            </p:cNvSpPr>
            <p:nvPr/>
          </p:nvSpPr>
          <p:spPr bwMode="auto">
            <a:xfrm>
              <a:off x="244" y="1212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2000"/>
                <a:t>бациллюс</a:t>
              </a:r>
            </a:p>
          </p:txBody>
        </p:sp>
        <p:pic>
          <p:nvPicPr>
            <p:cNvPr id="34828" name="Picture 27" descr="бациллюс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36" y="154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-1994782"/>
            <a:ext cx="7703805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4400" b="1" dirty="0" smtClean="0"/>
          </a:p>
          <a:p>
            <a:pPr lvl="0"/>
            <a:endParaRPr lang="ru-RU" sz="4400" b="1" dirty="0" smtClean="0"/>
          </a:p>
          <a:p>
            <a:pPr lvl="0"/>
            <a:r>
              <a:rPr lang="ru-RU" sz="4400" b="1" dirty="0" smtClean="0"/>
              <a:t>Работа по группам.1группа</a:t>
            </a:r>
            <a:r>
              <a:rPr lang="ru-RU" sz="4400" dirty="0" smtClean="0"/>
              <a:t>.</a:t>
            </a:r>
            <a:r>
              <a:rPr lang="ru-RU" sz="4400" b="1" dirty="0" smtClean="0"/>
              <a:t> </a:t>
            </a:r>
          </a:p>
          <a:p>
            <a:pPr lvl="0"/>
            <a:r>
              <a:rPr lang="ru-RU" sz="4400" b="1" dirty="0" smtClean="0">
                <a:latin typeface="+mj-lt"/>
              </a:rPr>
              <a:t>Какие утверждения верны.</a:t>
            </a:r>
            <a:endParaRPr lang="ru-RU" sz="4400" dirty="0" smtClean="0"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1.Все бактериальные клетки имеют ядро.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2.Археобактерии принимают участие  в  образовании горючего газа-метана.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3.Все бактерии гетеротрофы.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4.Бактерии относятся  к царству  прокариот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5.Процесс квашения пищевых продуктов  связан  с       бактериальной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деятельностью.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6.Обогащение почв соединениями азота невозможно без участия бактерий.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7.Цианобактерии могут фиксировать атмосферный азот.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1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91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9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9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49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49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491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491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49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49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49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49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68658" y="0"/>
            <a:ext cx="8975342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2группа. Перепишите текст, вставив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пропущенные буквы.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Бактериальная клетка снаружи покрыта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noFill/>
              </a:rPr>
              <a:t> </a:t>
            </a:r>
            <a:r>
              <a:rPr lang="ru-RU" sz="2400" u="sng" dirty="0" smtClean="0">
                <a:noFill/>
              </a:rPr>
              <a:t>плотной </a:t>
            </a:r>
            <a:r>
              <a:rPr lang="ru-RU" sz="2400" u="sng" dirty="0">
                <a:noFill/>
              </a:rPr>
              <a:t>оболочкой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noFill/>
                <a:effectLst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 которой находится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noFill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u="sng" dirty="0" smtClean="0">
                <a:noFill/>
              </a:rPr>
              <a:t>цитоплазма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noFill/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sng" strike="noStrike" cap="none" normalizeH="0" baseline="0" dirty="0" smtClean="0">
              <a:ln>
                <a:noFill/>
              </a:ln>
              <a:noFill/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цитоплазме рассеяно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noFill/>
              </a:rPr>
              <a:t>ядерное </a:t>
            </a:r>
            <a:r>
              <a:rPr lang="ru-RU" sz="2400" u="sng" dirty="0">
                <a:noFill/>
              </a:rPr>
              <a:t>вещество</a:t>
            </a:r>
            <a:endParaRPr kumimoji="0" lang="en-US" sz="2400" b="0" i="0" u="sng" strike="noStrike" cap="none" normalizeH="0" baseline="0" dirty="0" smtClean="0">
              <a:ln>
                <a:noFill/>
              </a:ln>
              <a:noFill/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неблагоприятных условиях бактерии образуют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noFill/>
              </a:rPr>
              <a:t>споры</a:t>
            </a:r>
            <a:endParaRPr kumimoji="0" lang="en-US" sz="2400" b="0" i="0" u="sng" strike="noStrike" cap="none" normalizeH="0" baseline="0" dirty="0" smtClean="0">
              <a:ln>
                <a:noFill/>
              </a:ln>
              <a:noFill/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Размножаются бактерии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>
                <a:noFill/>
              </a:rPr>
              <a:t>делением клетки пополам</a:t>
            </a:r>
            <a:endParaRPr kumimoji="0" lang="ru-RU" sz="2400" b="0" i="0" u="sng" strike="noStrike" cap="none" normalizeH="0" baseline="0" dirty="0" smtClean="0">
              <a:ln>
                <a:noFill/>
              </a:ln>
              <a:noFill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727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727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727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727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" fill="hold"/>
                                        <p:tgtEl>
                                          <p:spTgt spid="727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300" fill="hold"/>
                                        <p:tgtEl>
                                          <p:spTgt spid="727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727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727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727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727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727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727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" fill="hold"/>
                                        <p:tgtEl>
                                          <p:spTgt spid="727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300" fill="hold"/>
                                        <p:tgtEl>
                                          <p:spTgt spid="727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727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727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" fill="hold"/>
                                        <p:tgtEl>
                                          <p:spTgt spid="727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300" fill="hold"/>
                                        <p:tgtEl>
                                          <p:spTgt spid="727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727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727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96679" y="172429"/>
            <a:ext cx="8947321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 группа. Какие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утверждения верны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Когда в комнате больше бактерий?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а) до урока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после урока.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2. Бактерии, которые питаются готовыми органическими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веществами отмерших организмов называются: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а) паразиты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сапрофиты.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Для уничтожения бактерий в помещении проводят: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стерилизацию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дезинфекцию.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7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7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7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37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737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37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37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3959" y="-3340333"/>
            <a:ext cx="9221371" cy="97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 группа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Какие утверждения верны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Как называются шарообразные  бактерии?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бациллы</a:t>
            </a:r>
            <a:endParaRPr lang="en-US" sz="2400" b="1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кокки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спириллы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г) вибрионы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д) спирохеты.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5. Какое значение имеет образование спор у бактерий?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размножение</a:t>
            </a:r>
            <a:endParaRPr lang="en-US" sz="2400" b="1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перенесение неблагоприятных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условий.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68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8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8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8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8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68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68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8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8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68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68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68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80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8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68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8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768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68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680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00364" y="518678"/>
            <a:ext cx="30357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Рефлексия.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500174"/>
            <a:ext cx="5171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+mj-lt"/>
              </a:rPr>
              <a:t>Вырази свое мнение</a:t>
            </a:r>
            <a:endParaRPr lang="ru-RU" sz="4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5717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Я узнал...</a:t>
            </a:r>
            <a:br>
              <a:rPr lang="ru-RU" sz="2400" dirty="0" smtClean="0"/>
            </a:br>
            <a:r>
              <a:rPr lang="ru-RU" sz="2400" dirty="0" smtClean="0"/>
              <a:t>Я научился...</a:t>
            </a:r>
            <a:br>
              <a:rPr lang="ru-RU" sz="2400" dirty="0" smtClean="0"/>
            </a:br>
            <a:r>
              <a:rPr lang="ru-RU" sz="2400" dirty="0" smtClean="0"/>
              <a:t>Я понял, что могу...</a:t>
            </a:r>
            <a:br>
              <a:rPr lang="ru-RU" sz="2400" dirty="0" smtClean="0"/>
            </a:br>
            <a:r>
              <a:rPr lang="ru-RU" sz="2400" dirty="0" smtClean="0"/>
              <a:t>Мне понравилось...</a:t>
            </a:r>
            <a:br>
              <a:rPr lang="ru-RU" sz="2400" dirty="0" smtClean="0"/>
            </a:br>
            <a:r>
              <a:rPr lang="ru-RU" sz="2400" dirty="0" smtClean="0"/>
              <a:t>Для меня стало новым...</a:t>
            </a:r>
            <a:br>
              <a:rPr lang="ru-RU" sz="2400" dirty="0" smtClean="0"/>
            </a:br>
            <a:r>
              <a:rPr lang="ru-RU" sz="2400" dirty="0" smtClean="0"/>
              <a:t>Меня удивило...</a:t>
            </a:r>
            <a:br>
              <a:rPr lang="ru-RU" sz="2400" dirty="0" smtClean="0"/>
            </a:br>
            <a:r>
              <a:rPr lang="ru-RU" sz="2400" dirty="0" smtClean="0"/>
              <a:t>У меня получилось...</a:t>
            </a:r>
            <a:br>
              <a:rPr lang="ru-RU" sz="2400" dirty="0" smtClean="0"/>
            </a:br>
            <a:r>
              <a:rPr lang="ru-RU" sz="2400" dirty="0" smtClean="0"/>
              <a:t>Я приобрёл...</a:t>
            </a:r>
            <a:br>
              <a:rPr lang="ru-RU" sz="2400" dirty="0" smtClean="0"/>
            </a:br>
            <a:r>
              <a:rPr lang="ru-RU" sz="2400" dirty="0" smtClean="0"/>
              <a:t>Мне захотелось...</a:t>
            </a:r>
            <a:br>
              <a:rPr lang="ru-RU" sz="2400" dirty="0" smtClean="0"/>
            </a:br>
            <a:r>
              <a:rPr lang="ru-RU" sz="2400" dirty="0" smtClean="0"/>
              <a:t>Меня воодушевило...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95537" y="785794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Рефлексия.</a:t>
            </a:r>
            <a:endParaRPr lang="ru-RU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каком этапе урока вам было легче  всего, интереснее?</a:t>
            </a: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Как вы думаете, какой вид деятельности вам помог лучше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усвоить изучаемый материал?</a:t>
            </a: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каком этапе урока испытали затруднение?</a:t>
            </a: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  ли  вы  узнали, что  планировали  в начале урока?</a:t>
            </a: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Вам понравился урок?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090257" y="1269483"/>
            <a:ext cx="516827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параграфа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№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16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Творческое задание на выбор.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Кроссворд «Бактерии»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Стихи, загадки, афоризмы,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высказывания о бактериях.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92922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B050"/>
                </a:solidFill>
                <a:latin typeface="+mj-lt"/>
              </a:rPr>
              <a:t>Использованная литература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500306"/>
            <a:ext cx="66437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1 А.А. Калинина. </a:t>
            </a:r>
            <a:r>
              <a:rPr lang="ru-RU" sz="2000" b="1" smtClean="0">
                <a:solidFill>
                  <a:schemeClr val="tx2"/>
                </a:solidFill>
                <a:cs typeface="Times New Roman" pitchFamily="18" charset="0"/>
              </a:rPr>
              <a:t>Поурочные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разработки по биологии:6кл- М.:ВАКО,2011,-384с-(В помощь школьному учителю)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2.Н.В.Дубинина,В.В.Пасечник.М: Дрофа,2002. «Биология. Бактерии, грибы, растения.» 6класс: Тематическое и поурочное планирование к учебнику В.В.Пасечника «Биология. Бактерии, грибы, растения»: Пособие для учителя.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6.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Елена Михайловна Бенуж.  Пособие. Тесты по биологии. 6 класс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Использованные 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35280" cy="5069160"/>
          </a:xfrm>
        </p:spPr>
        <p:txBody>
          <a:bodyPr>
            <a:noAutofit/>
          </a:bodyPr>
          <a:lstStyle/>
          <a:p>
            <a:r>
              <a:rPr lang="ru-RU" sz="1100" dirty="0"/>
              <a:t>http://900igr.net/kartinki/biologija/Stroenie-i-znachenie-bakterij/013-Znachenie-bakterij.html</a:t>
            </a:r>
          </a:p>
          <a:p>
            <a:r>
              <a:rPr lang="ru-RU" sz="1100" dirty="0"/>
              <a:t>http://900igr.net/zip/biologija/Bakterii.html</a:t>
            </a:r>
          </a:p>
          <a:p>
            <a:r>
              <a:rPr lang="ru-RU" sz="1100" dirty="0"/>
              <a:t>http://images.yandex.ru/yandsearch?like=http%3A%2F%2F900igr.net%2Fdatai%2Fbiologija%2FBakterii%2F0014-005-Bakterii-i-produkty-pitanija.png&amp;text=%D0%BA%D0%B0%D1%80%D1%82%D0%B8%D0%BD%D0%BA%D0%B8%20%D0%BA%20%D1%82%D0%B5%D0%BC%D0%B5%20%20%D1%83%D1%80%D0%BE%D0%BA%D0%B0%20%D0%B1%D0%B0%D0%BA%D1%82%D0%B5%D1%80%D0%B8%D0%B8&amp;rpt=image&amp;uinfo=sw-981-sh-583-fw-765-fh-448-pd-1</a:t>
            </a:r>
          </a:p>
          <a:p>
            <a:r>
              <a:rPr lang="ru-RU" sz="1100" dirty="0"/>
              <a:t>http://900igr.net/kartinki/bio</a:t>
            </a:r>
          </a:p>
          <a:p>
            <a:r>
              <a:rPr lang="ru-RU" sz="1100" dirty="0"/>
              <a:t>http://</a:t>
            </a:r>
            <a:r>
              <a:rPr lang="ru-RU" sz="1100" dirty="0" smtClean="0"/>
              <a:t>festival.1september.ru</a:t>
            </a:r>
            <a:endParaRPr lang="ru-RU" sz="1100" dirty="0"/>
          </a:p>
          <a:p>
            <a:r>
              <a:rPr lang="ru-RU" sz="1100" dirty="0"/>
              <a:t>http://схемо.рф/shemy/biologija/zherebcova-e-l-biologija-ves-kurs-shkoln-progr-v-shemah-i-tablicah/1528.html#down-таблица</a:t>
            </a:r>
          </a:p>
          <a:p>
            <a:r>
              <a:rPr lang="ru-RU" sz="1100" dirty="0"/>
              <a:t>http://www.google.ru/search?ie=UTF-8&amp;hl=ru&amp;q=%D0%BA%D0%B0%D1%80%D1%82%D0%B8%D0%BD%D0%BA%D0%B8-%D1%80%D0%BE%D0%BB%D1%8C%20%D0%B1%D0%B0%D0%BA%D1%82%D0%B5%D1%80%D0%B8%D0%B9%20%D0%B2%20%D0%B6%D0%B8%D0%B7%D0%BD%D0%B8%20%D1%87%D0%B5%D0%BB%D0%BE%D0%B2%D0%B5%D0%BA%D0%B0%20%D0%B8%20%D0%B2%20%D0%BF%D1%80%D0%B8%D1%80%D0%BE%D0%B4%D0%B5</a:t>
            </a:r>
          </a:p>
          <a:p>
            <a:r>
              <a:rPr lang="ru-RU" sz="1100" dirty="0"/>
              <a:t>http://900igr.net/prezentatsii/biologija/Prokarioticheskaja-kletka/033-Rol-bakterij-v-zhizni-cheloveka.html-роль бактерий в жизни человека</a:t>
            </a:r>
          </a:p>
          <a:p>
            <a:r>
              <a:rPr lang="ru-RU" sz="1100" dirty="0"/>
              <a:t>http://</a:t>
            </a:r>
            <a:r>
              <a:rPr lang="ru-RU" sz="1100" dirty="0" smtClean="0"/>
              <a:t>900igr.net/prezentatsii/biologija/Prokarioticheskaja-kletka/031-Rol-bakterij-v-zhizni-cheloveka.html</a:t>
            </a:r>
            <a:endParaRPr lang="en-US" sz="1100" dirty="0" smtClean="0"/>
          </a:p>
          <a:p>
            <a:r>
              <a:rPr lang="ru-RU" sz="1100" dirty="0" smtClean="0"/>
              <a:t>http</a:t>
            </a:r>
            <a:r>
              <a:rPr lang="ru-RU" sz="1100" dirty="0"/>
              <a:t>://900igr.net/prezentatsii/biologija/Prokarioticheskaja-kletka/023-Razmnozhenie-bakterij.html-размножение бактерий</a:t>
            </a:r>
          </a:p>
          <a:p>
            <a:r>
              <a:rPr lang="ru-RU" sz="1100" dirty="0"/>
              <a:t>http://</a:t>
            </a:r>
            <a:r>
              <a:rPr lang="ru-RU" sz="1100" dirty="0" smtClean="0"/>
              <a:t>900igr.net/datas/biologija/Prokarioticheskaja-kletka/0028-028-Rol-bakterij-v-prirode.jpg-роль</a:t>
            </a:r>
            <a:endParaRPr lang="ru-RU" sz="1100" dirty="0"/>
          </a:p>
          <a:p>
            <a:r>
              <a:rPr lang="ru-RU" sz="1100" dirty="0"/>
              <a:t>http://</a:t>
            </a:r>
            <a:r>
              <a:rPr lang="ru-RU" sz="1100" dirty="0" smtClean="0"/>
              <a:t>900igr.net/kartinki/biologija/Prokarioticheskaja-kletka/032-Kol-vo-bakterij-v-1sm3-vody.html</a:t>
            </a:r>
            <a:endParaRPr lang="ru-RU" sz="1100" dirty="0"/>
          </a:p>
          <a:p>
            <a:r>
              <a:rPr lang="ru-RU" sz="1100" dirty="0"/>
              <a:t>http://</a:t>
            </a:r>
            <a:r>
              <a:rPr lang="ru-RU" sz="1100" dirty="0" smtClean="0"/>
              <a:t>900igr.net/kartinki/biologija/Prokarioticheskaja-kletka/031-Kol-vo-bakterij-v-1sm3-vozdukha.html</a:t>
            </a:r>
            <a:endParaRPr lang="ru-RU" sz="1100" dirty="0"/>
          </a:p>
          <a:p>
            <a:r>
              <a:rPr lang="ru-RU" sz="1100" dirty="0"/>
              <a:t>http://fr.cdn.v5.futura-sciences.com/sources/images/dossier/rte/magic/3531_f4caf26963.jpg-левенгук</a:t>
            </a:r>
          </a:p>
          <a:p>
            <a:r>
              <a:rPr lang="ru-RU" sz="1100" dirty="0"/>
              <a:t>http://900igr.net/kartinki/biologija/Prokarioticheskaja-kletka/015-Nemnogo-istorii.html-3 портреты-</a:t>
            </a:r>
            <a:r>
              <a:rPr lang="ru-RU" sz="1100" dirty="0" err="1"/>
              <a:t>эренбург</a:t>
            </a:r>
            <a:r>
              <a:rPr lang="ru-RU" sz="1100" dirty="0"/>
              <a:t>, Пастер ...</a:t>
            </a:r>
          </a:p>
          <a:p>
            <a:r>
              <a:rPr lang="ru-RU" sz="1100" dirty="0"/>
              <a:t>http://www.teddyclub.ua/article/1338-lui-paster-i-ego-otkrytiya-vakcinaciya/</a:t>
            </a:r>
          </a:p>
          <a:p>
            <a:r>
              <a:rPr lang="ru-RU" sz="1100" dirty="0"/>
              <a:t>http://900igr.net/fotografii/biologija/Bakterii/004-Pitanie.html</a:t>
            </a:r>
          </a:p>
          <a:p>
            <a:r>
              <a:rPr lang="ru-RU" sz="1100" dirty="0"/>
              <a:t>http://900igr.net/datas/biologija/Prokarioticheskaja-kletka/0017-017-Batsilly.jpg</a:t>
            </a:r>
          </a:p>
          <a:p>
            <a:r>
              <a:rPr lang="ru-RU" sz="1100" dirty="0"/>
              <a:t>http://www.razlib.ru/biologija/testy_po_biologii_7_klass/p3.php</a:t>
            </a:r>
          </a:p>
          <a:p>
            <a:r>
              <a:rPr lang="ru-RU" sz="1100" dirty="0"/>
              <a:t>http://forum.alpari.ru/attachment.php?attachmentid=202140&amp;d=1344275756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214422"/>
            <a:ext cx="7772400" cy="1071570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/>
              <a:t>Подумайте о ком   идет речь  в  следующих стихах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500306"/>
            <a:ext cx="6400800" cy="358775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1</a:t>
            </a:r>
            <a:r>
              <a:rPr lang="ru-RU" sz="2800" dirty="0" smtClean="0"/>
              <a:t>. Хоть меня не видит глаз,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 Заразить могу я вас.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 И холерой, и ангиной,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 Насморком и скарлатиной. </a:t>
            </a:r>
          </a:p>
          <a:p>
            <a:r>
              <a:rPr lang="ru-RU" sz="28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1429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2. Без меня не сваришь сыра,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И не сделаешь кефира.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Простоквашу и творог,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Приготовить я помог.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928670"/>
          <a:ext cx="6077585" cy="2919620"/>
        </p:xfrm>
        <a:graphic>
          <a:graphicData uri="http://schemas.openxmlformats.org/drawingml/2006/table">
            <a:tbl>
              <a:tblPr/>
              <a:tblGrid>
                <a:gridCol w="1518920"/>
                <a:gridCol w="1519555"/>
                <a:gridCol w="1519555"/>
                <a:gridCol w="1519555"/>
              </a:tblGrid>
              <a:tr h="2674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Бактерии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Среда обитания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Способ питания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Значение в природе, жизни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Бактерии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2286000" y="11430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ym typeface="Wingdings 2" pitchFamily="18" charset="2"/>
              </a:rPr>
              <a:t>Это одни из самых древних организмов на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бактерии?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" y="1600200"/>
            <a:ext cx="8802688" cy="920750"/>
          </a:xfrm>
        </p:spPr>
        <p:txBody>
          <a:bodyPr/>
          <a:lstStyle/>
          <a:p>
            <a:pPr marL="0" indent="0" algn="ctr"/>
            <a:r>
              <a:rPr lang="el-GR" sz="3600" i="1" smtClean="0">
                <a:latin typeface="Palatino Linotype" pitchFamily="18" charset="0"/>
                <a:ea typeface="Times New Roman" pitchFamily="18" charset="0"/>
                <a:cs typeface="Arial" charset="0"/>
              </a:rPr>
              <a:t>βακτήριον</a:t>
            </a:r>
            <a:r>
              <a:rPr lang="ru-RU" sz="2800" i="1" smtClean="0">
                <a:ea typeface="Times New Roman" pitchFamily="18" charset="0"/>
                <a:cs typeface="Arial" charset="0"/>
              </a:rPr>
              <a:t> </a:t>
            </a:r>
            <a:r>
              <a:rPr lang="en-US" sz="2800" smtClean="0">
                <a:ea typeface="Times New Roman" pitchFamily="18" charset="0"/>
                <a:cs typeface="Arial" charset="0"/>
              </a:rPr>
              <a:t>(</a:t>
            </a:r>
            <a:r>
              <a:rPr lang="ru-RU" sz="2800" smtClean="0">
                <a:ea typeface="Times New Roman" pitchFamily="18" charset="0"/>
                <a:cs typeface="Arial" charset="0"/>
              </a:rPr>
              <a:t>др.греч.</a:t>
            </a:r>
            <a:r>
              <a:rPr lang="en-US" sz="2800" smtClean="0">
                <a:ea typeface="Times New Roman" pitchFamily="18" charset="0"/>
                <a:cs typeface="Arial" charset="0"/>
              </a:rPr>
              <a:t>)</a:t>
            </a:r>
            <a:r>
              <a:rPr lang="ru-RU" sz="2800" smtClean="0">
                <a:ea typeface="Times New Roman" pitchFamily="18" charset="0"/>
                <a:cs typeface="Arial" charset="0"/>
              </a:rPr>
              <a:t> — палочка.</a:t>
            </a:r>
          </a:p>
        </p:txBody>
      </p:sp>
      <p:pic>
        <p:nvPicPr>
          <p:cNvPr id="8196" name="Picture 4" descr="Колония бактер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25538" y="2460625"/>
            <a:ext cx="6592887" cy="4084638"/>
          </a:xfrm>
          <a:noFill/>
        </p:spPr>
      </p:pic>
      <p:pic>
        <p:nvPicPr>
          <p:cNvPr id="5" name="Picture 4" descr="Колония бактер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500313"/>
            <a:ext cx="6592888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олония бактер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500306"/>
            <a:ext cx="6592888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romatolit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613" y="1538288"/>
            <a:ext cx="74707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Происхождение</a:t>
            </a:r>
            <a:r>
              <a:rPr lang="en-US" smtClean="0"/>
              <a:t> </a:t>
            </a:r>
            <a:r>
              <a:rPr lang="ru-RU" smtClean="0"/>
              <a:t>бактерий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845</Words>
  <Application>Microsoft Office PowerPoint</Application>
  <PresentationFormat>Экран (4:3)</PresentationFormat>
  <Paragraphs>276</Paragraphs>
  <Slides>39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Тема урока. Строение и жизнедеятельность бактерий.</vt:lpstr>
      <vt:lpstr>Слайд 2</vt:lpstr>
      <vt:lpstr>Планируемые образовательные результаты </vt:lpstr>
      <vt:lpstr>Подумайте о ком   идет речь  в  следующих стихах </vt:lpstr>
      <vt:lpstr>Слайд 5</vt:lpstr>
      <vt:lpstr>Слайд 6</vt:lpstr>
      <vt:lpstr>Бактерии </vt:lpstr>
      <vt:lpstr>Что такое бактерии?</vt:lpstr>
      <vt:lpstr>Происхождение бактерий</vt:lpstr>
      <vt:lpstr>Немного истории</vt:lpstr>
      <vt:lpstr>Немного истории</vt:lpstr>
      <vt:lpstr>Немного истории</vt:lpstr>
      <vt:lpstr>Разнообразие внешнего строения бактериальных клеток</vt:lpstr>
      <vt:lpstr>Бактериальная клетка</vt:lpstr>
      <vt:lpstr>Образование спор</vt:lpstr>
      <vt:lpstr>Значение спор</vt:lpstr>
      <vt:lpstr>Размножение.</vt:lpstr>
      <vt:lpstr>Слайд 18</vt:lpstr>
      <vt:lpstr>Способы питания</vt:lpstr>
      <vt:lpstr>Слайд 20</vt:lpstr>
      <vt:lpstr>Кол-во бактерий в 1см3 почвы</vt:lpstr>
      <vt:lpstr>Кол-во бактерий в 1см3 воздуха</vt:lpstr>
      <vt:lpstr>Кол-во бактерий в 1см3 воды</vt:lpstr>
      <vt:lpstr>Роль бактерий в природе</vt:lpstr>
      <vt:lpstr>Роль бактерий в жизни человека</vt:lpstr>
      <vt:lpstr>Роль бактерий в жизни человека</vt:lpstr>
      <vt:lpstr>Профилактика заболеваний</vt:lpstr>
      <vt:lpstr>Как размножаются бактерии?</vt:lpstr>
      <vt:lpstr>Кокки</vt:lpstr>
      <vt:lpstr>Бациллы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Использованные интернет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урока. Бактерии</dc:title>
  <dc:creator>Admin</dc:creator>
  <cp:lastModifiedBy>SAMSUNG</cp:lastModifiedBy>
  <cp:revision>80</cp:revision>
  <dcterms:created xsi:type="dcterms:W3CDTF">2013-07-10T18:48:30Z</dcterms:created>
  <dcterms:modified xsi:type="dcterms:W3CDTF">2015-04-07T16:07:27Z</dcterms:modified>
</cp:coreProperties>
</file>