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2"/>
  </p:sldMasterIdLst>
  <p:notesMasterIdLst>
    <p:notesMasterId r:id="rId33"/>
  </p:notesMasterIdLst>
  <p:handoutMasterIdLst>
    <p:handoutMasterId r:id="rId34"/>
  </p:handoutMasterIdLst>
  <p:sldIdLst>
    <p:sldId id="302" r:id="rId3"/>
    <p:sldId id="298" r:id="rId4"/>
    <p:sldId id="300" r:id="rId5"/>
    <p:sldId id="301" r:id="rId6"/>
    <p:sldId id="303" r:id="rId7"/>
    <p:sldId id="306" r:id="rId8"/>
    <p:sldId id="307" r:id="rId9"/>
    <p:sldId id="308" r:id="rId10"/>
    <p:sldId id="309" r:id="rId11"/>
    <p:sldId id="310" r:id="rId12"/>
    <p:sldId id="299" r:id="rId13"/>
    <p:sldId id="304" r:id="rId14"/>
    <p:sldId id="305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71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96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701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29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3429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nservis.ru/kak-sdelat-svoy-sait.html" TargetMode="External"/><Relationship Id="rId2" Type="http://schemas.openxmlformats.org/officeDocument/2006/relationships/hyperlink" Target="http://manual.ucoz.net/board/16-1-0-36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ee-doxod.ucoz.ru/index/sait_na_narod_ru/0-18" TargetMode="External"/><Relationship Id="rId4" Type="http://schemas.openxmlformats.org/officeDocument/2006/relationships/hyperlink" Target="http://www.instructing.ru/hosting/googl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2855"/>
            <a:ext cx="7989887" cy="2304207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00FF"/>
                </a:solidFill>
                <a:effectLst/>
                <a:latin typeface="Monotype Corsiva" pitchFamily="66" charset="0"/>
              </a:rPr>
              <a:t>Создание персонального сайта учителя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851920" y="5301208"/>
            <a:ext cx="1152128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2015</a:t>
            </a:r>
          </a:p>
        </p:txBody>
      </p:sp>
      <p:pic>
        <p:nvPicPr>
          <p:cNvPr id="4" name="Рисунок 3" descr="logotip-teunaev_9v.gif"/>
          <p:cNvPicPr>
            <a:picLocks noChangeAspect="1"/>
          </p:cNvPicPr>
          <p:nvPr/>
        </p:nvPicPr>
        <p:blipFill>
          <a:blip r:embed="rId2" cstate="print"/>
          <a:srcRect b="17152"/>
          <a:stretch>
            <a:fillRect/>
          </a:stretch>
        </p:blipFill>
        <p:spPr>
          <a:xfrm>
            <a:off x="3131840" y="188640"/>
            <a:ext cx="2733675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15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3813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0066"/>
                </a:solidFill>
                <a:ea typeface="+mn-ea"/>
                <a:cs typeface="+mn-cs"/>
              </a:rPr>
              <a:t>«Гостевая книга»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99381"/>
            <a:ext cx="8229600" cy="4525963"/>
          </a:xfrm>
        </p:spPr>
        <p:txBody>
          <a:bodyPr>
            <a:normAutofit fontScale="92500"/>
          </a:bodyPr>
          <a:lstStyle/>
          <a:p>
            <a:pPr marL="265113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необходима для организации обратной связи с пользователями Интернет-ресурса. Важно отметить, что владелец сайта должен быстро реагировать на каждое сообщение пользователей. </a:t>
            </a:r>
          </a:p>
          <a:p>
            <a:pPr marL="265113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Только так можно поддерживать «живое» общение, и тогда у сайта появятся новые посетители, он приобретет единомышленников или оппонентов.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923ff561429ce09a3124c4a174f27a65_f1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1624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/>
                <a:latin typeface="Monotype Corsiva" pitchFamily="66" charset="0"/>
              </a:rPr>
              <a:t>Инструкции </a:t>
            </a:r>
            <a:r>
              <a:rPr lang="ru-RU" b="1" dirty="0">
                <a:solidFill>
                  <a:srgbClr val="0000FF"/>
                </a:solidFill>
                <a:effectLst/>
                <a:latin typeface="Monotype Corsiva" pitchFamily="66" charset="0"/>
              </a:rPr>
              <a:t>по работе с бесплатными конструкторами </a:t>
            </a:r>
            <a:r>
              <a:rPr lang="ru-RU" b="1" dirty="0" smtClean="0">
                <a:solidFill>
                  <a:srgbClr val="0000FF"/>
                </a:solidFill>
                <a:effectLst/>
                <a:latin typeface="Monotype Corsiva" pitchFamily="66" charset="0"/>
              </a:rPr>
              <a:t>сайтов:</a:t>
            </a:r>
            <a:endParaRPr lang="ru-RU" sz="4400" b="1" dirty="0">
              <a:solidFill>
                <a:srgbClr val="0000FF"/>
              </a:solidFill>
              <a:effectLst/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363272" cy="45979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1. «</a:t>
            </a:r>
            <a:r>
              <a:rPr lang="ru-RU" dirty="0">
                <a:solidFill>
                  <a:srgbClr val="000066"/>
                </a:solidFill>
              </a:rPr>
              <a:t>Создать сайт в системе </a:t>
            </a:r>
            <a:r>
              <a:rPr lang="ru-RU" b="1" dirty="0" err="1">
                <a:solidFill>
                  <a:srgbClr val="000066"/>
                </a:solidFill>
              </a:rPr>
              <a:t>uCoz</a:t>
            </a:r>
            <a:r>
              <a:rPr lang="ru-RU" dirty="0">
                <a:solidFill>
                  <a:srgbClr val="000066"/>
                </a:solidFill>
              </a:rPr>
              <a:t>: пошаговая инструкция» по </a:t>
            </a:r>
            <a:r>
              <a:rPr lang="ru-RU" dirty="0" smtClean="0">
                <a:solidFill>
                  <a:srgbClr val="000066"/>
                </a:solidFill>
              </a:rPr>
              <a:t>адресу</a:t>
            </a:r>
            <a:r>
              <a:rPr lang="ru-RU" dirty="0">
                <a:solidFill>
                  <a:srgbClr val="000066"/>
                </a:solidFill>
              </a:rPr>
              <a:t>: </a:t>
            </a:r>
            <a:r>
              <a:rPr lang="ru-RU" dirty="0">
                <a:solidFill>
                  <a:srgbClr val="000066"/>
                </a:solidFill>
                <a:hlinkClick r:id="rId2"/>
              </a:rPr>
              <a:t>http://</a:t>
            </a:r>
            <a:r>
              <a:rPr lang="ru-RU" dirty="0" smtClean="0">
                <a:solidFill>
                  <a:srgbClr val="000066"/>
                </a:solidFill>
                <a:hlinkClick r:id="rId2"/>
              </a:rPr>
              <a:t>manual.ucoz.net/board/16-1-0-363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0066"/>
                </a:solidFill>
              </a:rPr>
              <a:t>2. «Как сделать свой сайт самому? (конструктор </a:t>
            </a:r>
            <a:r>
              <a:rPr lang="ru-RU" b="1" dirty="0" err="1">
                <a:solidFill>
                  <a:srgbClr val="000066"/>
                </a:solidFill>
              </a:rPr>
              <a:t>Jimdo</a:t>
            </a:r>
            <a:r>
              <a:rPr lang="ru-RU" dirty="0">
                <a:solidFill>
                  <a:srgbClr val="000066"/>
                </a:solidFill>
              </a:rPr>
              <a:t>)», адрес: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     </a:t>
            </a:r>
            <a:r>
              <a:rPr lang="ru-RU" dirty="0" smtClean="0">
                <a:solidFill>
                  <a:srgbClr val="000066"/>
                </a:solidFill>
                <a:hlinkClick r:id="rId3"/>
              </a:rPr>
              <a:t>http</a:t>
            </a:r>
            <a:r>
              <a:rPr lang="ru-RU" dirty="0">
                <a:solidFill>
                  <a:srgbClr val="000066"/>
                </a:solidFill>
                <a:hlinkClick r:id="rId3"/>
              </a:rPr>
              <a:t>://</a:t>
            </a:r>
            <a:r>
              <a:rPr lang="ru-RU" dirty="0" smtClean="0">
                <a:solidFill>
                  <a:srgbClr val="000066"/>
                </a:solidFill>
                <a:hlinkClick r:id="rId3"/>
              </a:rPr>
              <a:t>onservis.ru/kak-sdelat-svoy-sait.html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0066"/>
                </a:solidFill>
              </a:rPr>
              <a:t>3. «Как создать сайт на </a:t>
            </a:r>
            <a:r>
              <a:rPr lang="ru-RU" b="1" dirty="0" err="1">
                <a:solidFill>
                  <a:srgbClr val="000066"/>
                </a:solidFill>
              </a:rPr>
              <a:t>Google</a:t>
            </a:r>
            <a:r>
              <a:rPr lang="ru-RU" dirty="0">
                <a:solidFill>
                  <a:srgbClr val="000066"/>
                </a:solidFill>
              </a:rPr>
              <a:t> бесплатно?», адрес: </a:t>
            </a:r>
            <a:r>
              <a:rPr lang="ru-RU" dirty="0">
                <a:solidFill>
                  <a:srgbClr val="000066"/>
                </a:solidFill>
                <a:hlinkClick r:id="rId4"/>
              </a:rPr>
              <a:t>http://</a:t>
            </a:r>
            <a:r>
              <a:rPr lang="ru-RU" dirty="0" smtClean="0">
                <a:solidFill>
                  <a:srgbClr val="000066"/>
                </a:solidFill>
                <a:hlinkClick r:id="rId4"/>
              </a:rPr>
              <a:t>www.instructing.ru/hosting/google.html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0066"/>
                </a:solidFill>
              </a:rPr>
              <a:t>4. «Как создать сайт на народе (</a:t>
            </a:r>
            <a:r>
              <a:rPr lang="ru-RU" b="1" dirty="0">
                <a:solidFill>
                  <a:srgbClr val="000066"/>
                </a:solidFill>
              </a:rPr>
              <a:t>narod.ru</a:t>
            </a:r>
            <a:r>
              <a:rPr lang="ru-RU" dirty="0">
                <a:solidFill>
                  <a:srgbClr val="000066"/>
                </a:solidFill>
              </a:rPr>
              <a:t>)?», адрес: </a:t>
            </a:r>
            <a:r>
              <a:rPr lang="ru-RU" dirty="0">
                <a:solidFill>
                  <a:srgbClr val="000066"/>
                </a:solidFill>
                <a:hlinkClick r:id="rId5"/>
              </a:rPr>
              <a:t>http://</a:t>
            </a:r>
            <a:r>
              <a:rPr lang="ru-RU" dirty="0" smtClean="0">
                <a:solidFill>
                  <a:srgbClr val="000066"/>
                </a:solidFill>
                <a:hlinkClick r:id="rId5"/>
              </a:rPr>
              <a:t>free-doxod.ucoz.ru/index/sait_na_narod_ru/0-18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3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127009" y="868650"/>
            <a:ext cx="489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Вводим </a:t>
            </a:r>
            <a:r>
              <a:rPr lang="ru-RU" b="1" dirty="0">
                <a:solidFill>
                  <a:srgbClr val="FF3300"/>
                </a:solidFill>
              </a:rPr>
              <a:t>в строке браузера </a:t>
            </a:r>
            <a:r>
              <a:rPr lang="en-US" sz="2000" b="1" dirty="0">
                <a:solidFill>
                  <a:srgbClr val="FF3300"/>
                </a:solidFill>
              </a:rPr>
              <a:t>www.jimdo.com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8137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Создание </a:t>
            </a:r>
            <a:r>
              <a:rPr lang="ru-RU" sz="40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веб-сайта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на платформе JIMDO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2925"/>
          <a:stretch>
            <a:fillRect/>
          </a:stretch>
        </p:blipFill>
        <p:spPr bwMode="auto">
          <a:xfrm>
            <a:off x="1259632" y="1340767"/>
            <a:ext cx="7416824" cy="53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2843808" y="1196752"/>
            <a:ext cx="2304256" cy="36004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848872" cy="553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267744" y="404664"/>
            <a:ext cx="4548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</a:rPr>
              <a:t>Выбираем шаблон будущего </a:t>
            </a:r>
            <a:r>
              <a:rPr lang="ru-RU" sz="2000" b="1" dirty="0" err="1" smtClean="0">
                <a:solidFill>
                  <a:srgbClr val="FF3300"/>
                </a:solidFill>
              </a:rPr>
              <a:t>веб-сайта</a:t>
            </a:r>
            <a:endParaRPr lang="ru-RU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 preferRelativeResize="0">
            <a:picLocks noChangeArrowheads="1"/>
          </p:cNvPicPr>
          <p:nvPr/>
        </p:nvPicPr>
        <p:blipFill>
          <a:blip r:embed="rId2" cstate="print"/>
          <a:srcRect l="8858" r="3543" b="31650"/>
          <a:stretch>
            <a:fillRect/>
          </a:stretch>
        </p:blipFill>
        <p:spPr bwMode="auto">
          <a:xfrm>
            <a:off x="179388" y="1628775"/>
            <a:ext cx="87137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11413" y="24209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3300"/>
                </a:solidFill>
              </a:rPr>
              <a:t>1</a:t>
            </a:r>
            <a:r>
              <a:rPr lang="en-US" b="1" dirty="0" smtClean="0">
                <a:solidFill>
                  <a:srgbClr val="FF3300"/>
                </a:solidFill>
              </a:rPr>
              <a:t>. </a:t>
            </a:r>
            <a:r>
              <a:rPr lang="ru-RU" b="1" dirty="0">
                <a:solidFill>
                  <a:srgbClr val="FF3300"/>
                </a:solidFill>
              </a:rPr>
              <a:t>Вводим название </a:t>
            </a:r>
            <a:r>
              <a:rPr lang="ru-RU" b="1" dirty="0" err="1" smtClean="0">
                <a:solidFill>
                  <a:srgbClr val="FF3300"/>
                </a:solidFill>
              </a:rPr>
              <a:t>веб-сайта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5219700" y="2708275"/>
            <a:ext cx="1800225" cy="10080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987675" y="3429000"/>
            <a:ext cx="2375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rgbClr val="FF3300"/>
                </a:solidFill>
              </a:rPr>
              <a:t>2</a:t>
            </a:r>
            <a:r>
              <a:rPr lang="en-US" b="1" dirty="0" smtClean="0">
                <a:solidFill>
                  <a:srgbClr val="FF3300"/>
                </a:solidFill>
              </a:rPr>
              <a:t>. </a:t>
            </a:r>
            <a:r>
              <a:rPr lang="ru-RU" b="1" dirty="0">
                <a:solidFill>
                  <a:srgbClr val="FF3300"/>
                </a:solidFill>
              </a:rPr>
              <a:t>Вводим свою почту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508625" y="3789363"/>
            <a:ext cx="1295400" cy="7191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995738" y="3860800"/>
            <a:ext cx="763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rgbClr val="FF3300"/>
                </a:solidFill>
              </a:rPr>
              <a:t>3</a:t>
            </a:r>
            <a:r>
              <a:rPr lang="en-US" b="1" dirty="0" smtClean="0">
                <a:solidFill>
                  <a:srgbClr val="FF3300"/>
                </a:solidFill>
              </a:rPr>
              <a:t>. </a:t>
            </a:r>
            <a:r>
              <a:rPr lang="ru-RU" b="1" dirty="0">
                <a:solidFill>
                  <a:srgbClr val="FF3300"/>
                </a:solidFill>
              </a:rPr>
              <a:t>Да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716463" y="4076700"/>
            <a:ext cx="863600" cy="865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708400" y="4365625"/>
            <a:ext cx="1208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 smtClean="0">
                <a:solidFill>
                  <a:srgbClr val="FF3300"/>
                </a:solidFill>
              </a:rPr>
              <a:t>4</a:t>
            </a:r>
            <a:r>
              <a:rPr lang="en-US" b="1" dirty="0" smtClean="0">
                <a:solidFill>
                  <a:srgbClr val="FF3300"/>
                </a:solidFill>
              </a:rPr>
              <a:t>. </a:t>
            </a:r>
            <a:r>
              <a:rPr lang="ru-RU" b="1" dirty="0">
                <a:solidFill>
                  <a:srgbClr val="FF3300"/>
                </a:solidFill>
              </a:rPr>
              <a:t>Создать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4859338" y="4724400"/>
            <a:ext cx="863600" cy="8651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611560" y="477490"/>
            <a:ext cx="81375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Создание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веб-сайта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на платформе JIMDO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 preferRelativeResize="0">
            <a:picLocks noChangeArrowheads="1"/>
          </p:cNvPicPr>
          <p:nvPr/>
        </p:nvPicPr>
        <p:blipFill>
          <a:blip r:embed="rId2" cstate="print"/>
          <a:srcRect l="18600" b="19368"/>
          <a:stretch>
            <a:fillRect/>
          </a:stretch>
        </p:blipFill>
        <p:spPr bwMode="auto">
          <a:xfrm>
            <a:off x="250825" y="908050"/>
            <a:ext cx="87169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11863" y="2565400"/>
            <a:ext cx="270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Переходим по ссылке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3276600" y="2924175"/>
            <a:ext cx="2808288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219700" y="3357563"/>
            <a:ext cx="324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Копируем пароль от </a:t>
            </a:r>
            <a:r>
              <a:rPr lang="ru-RU" b="1" dirty="0" err="1" smtClean="0">
                <a:solidFill>
                  <a:srgbClr val="FF3300"/>
                </a:solidFill>
              </a:rPr>
              <a:t>веб-сайта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2195513" y="3573463"/>
            <a:ext cx="3024187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1751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Проверяем почту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r="10333"/>
          <a:stretch>
            <a:fillRect/>
          </a:stretch>
        </p:blipFill>
        <p:spPr bwMode="auto">
          <a:xfrm>
            <a:off x="250825" y="484188"/>
            <a:ext cx="864235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08400" y="4005263"/>
            <a:ext cx="498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Нажимаем на «Вход» и вставляем пароль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6877050" y="3429000"/>
            <a:ext cx="10795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44575"/>
            <a:ext cx="864235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5650" y="2060575"/>
            <a:ext cx="2465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Шапка сайта </a:t>
            </a:r>
            <a:r>
              <a:rPr lang="ru-RU" b="1" dirty="0" err="1" smtClean="0">
                <a:solidFill>
                  <a:srgbClr val="FF3300"/>
                </a:solidFill>
              </a:rPr>
              <a:t>веб-сайта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334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Редактирование шапки сайта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14171"/>
          <a:stretch>
            <a:fillRect/>
          </a:stretch>
        </p:blipFill>
        <p:spPr bwMode="auto">
          <a:xfrm>
            <a:off x="179388" y="188913"/>
            <a:ext cx="8713787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9750" y="1125538"/>
            <a:ext cx="30162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Выбираем изображение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для шапки из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900113" y="1773238"/>
            <a:ext cx="1008062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051050" y="1773238"/>
            <a:ext cx="73025" cy="719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124075" y="1773238"/>
            <a:ext cx="11525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13580"/>
          <a:stretch>
            <a:fillRect/>
          </a:stretch>
        </p:blipFill>
        <p:spPr bwMode="auto">
          <a:xfrm>
            <a:off x="179388" y="188913"/>
            <a:ext cx="8785225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987675" y="1700213"/>
            <a:ext cx="2289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Меняем заголовок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067175" y="2060575"/>
            <a:ext cx="9366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59113" y="5013325"/>
            <a:ext cx="359489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Вводим свое название </a:t>
            </a:r>
            <a:r>
              <a:rPr lang="ru-RU" b="1" dirty="0" err="1" smtClean="0">
                <a:solidFill>
                  <a:srgbClr val="FF3300"/>
                </a:solidFill>
              </a:rPr>
              <a:t>веб-сайта</a:t>
            </a:r>
            <a:r>
              <a:rPr lang="ru-RU" b="1" dirty="0" smtClean="0">
                <a:solidFill>
                  <a:srgbClr val="FF3300"/>
                </a:solidFill>
              </a:rPr>
              <a:t>, </a:t>
            </a:r>
            <a:endParaRPr lang="ru-RU" b="1" dirty="0">
              <a:solidFill>
                <a:srgbClr val="FF3300"/>
              </a:solidFill>
            </a:endParaRP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имя автора и школу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1547813" y="3213100"/>
            <a:ext cx="1511300" cy="2087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FF"/>
                </a:solidFill>
                <a:effectLst/>
                <a:latin typeface="Monotype Corsiva" pitchFamily="66" charset="0"/>
              </a:rPr>
              <a:t>ПЕРСОНАЛЬНЫЙ САЙТ УЧИТЕЛЯ</a:t>
            </a:r>
            <a:r>
              <a:rPr lang="ru-RU" dirty="0">
                <a:solidFill>
                  <a:srgbClr val="0000FF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Monotype Corsiva" pitchFamily="66" charset="0"/>
              </a:rPr>
            </a:b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8326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</a:t>
            </a:r>
            <a:r>
              <a:rPr lang="ru-RU" b="1" dirty="0" smtClean="0">
                <a:solidFill>
                  <a:srgbClr val="000066"/>
                </a:solidFill>
              </a:rPr>
              <a:t>Персональный </a:t>
            </a:r>
            <a:r>
              <a:rPr lang="ru-RU" b="1" dirty="0">
                <a:solidFill>
                  <a:srgbClr val="000066"/>
                </a:solidFill>
              </a:rPr>
              <a:t>сайт учителя-предметника </a:t>
            </a:r>
            <a:r>
              <a:rPr lang="ru-RU" dirty="0">
                <a:solidFill>
                  <a:srgbClr val="000066"/>
                </a:solidFill>
              </a:rPr>
              <a:t>– важнейший </a:t>
            </a:r>
            <a:r>
              <a:rPr lang="ru-RU" dirty="0" smtClean="0">
                <a:solidFill>
                  <a:srgbClr val="000066"/>
                </a:solidFill>
              </a:rPr>
              <a:t>элемент учебно-воспитательного </a:t>
            </a:r>
            <a:r>
              <a:rPr lang="ru-RU" dirty="0">
                <a:solidFill>
                  <a:srgbClr val="000066"/>
                </a:solidFill>
              </a:rPr>
              <a:t>процесса, 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dirty="0" smtClean="0">
                <a:solidFill>
                  <a:srgbClr val="000066"/>
                </a:solidFill>
              </a:rPr>
              <a:t>инструмент </a:t>
            </a:r>
            <a:r>
              <a:rPr lang="ru-RU" dirty="0">
                <a:solidFill>
                  <a:srgbClr val="000066"/>
                </a:solidFill>
              </a:rPr>
              <a:t>повышения </a:t>
            </a:r>
            <a:r>
              <a:rPr lang="ru-RU" dirty="0" smtClean="0">
                <a:solidFill>
                  <a:srgbClr val="000066"/>
                </a:solidFill>
              </a:rPr>
              <a:t>качества образования</a:t>
            </a:r>
            <a:r>
              <a:rPr lang="ru-RU" dirty="0">
                <a:solidFill>
                  <a:srgbClr val="000066"/>
                </a:solidFill>
              </a:rPr>
              <a:t>, </a:t>
            </a:r>
            <a:endParaRPr lang="ru-RU" dirty="0" smtClean="0">
              <a:solidFill>
                <a:srgbClr val="000066"/>
              </a:solidFill>
            </a:endParaRPr>
          </a:p>
          <a:p>
            <a:r>
              <a:rPr lang="ru-RU" dirty="0" smtClean="0">
                <a:solidFill>
                  <a:srgbClr val="000066"/>
                </a:solidFill>
              </a:rPr>
              <a:t>средство </a:t>
            </a:r>
            <a:r>
              <a:rPr lang="ru-RU" dirty="0">
                <a:solidFill>
                  <a:srgbClr val="000066"/>
                </a:solidFill>
              </a:rPr>
              <a:t>формирования </a:t>
            </a:r>
            <a:r>
              <a:rPr lang="ru-RU" dirty="0" smtClean="0">
                <a:solidFill>
                  <a:srgbClr val="000066"/>
                </a:solidFill>
              </a:rPr>
              <a:t>информационно-коммуникативной </a:t>
            </a:r>
            <a:r>
              <a:rPr lang="ru-RU" dirty="0">
                <a:solidFill>
                  <a:srgbClr val="000066"/>
                </a:solidFill>
              </a:rPr>
              <a:t>культуры участников образовательного и воспитательного </a:t>
            </a:r>
            <a:r>
              <a:rPr lang="ru-RU" dirty="0" smtClean="0">
                <a:solidFill>
                  <a:srgbClr val="000066"/>
                </a:solidFill>
              </a:rPr>
              <a:t>процессов.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Создание </a:t>
            </a:r>
            <a:r>
              <a:rPr lang="ru-RU" dirty="0">
                <a:solidFill>
                  <a:srgbClr val="000066"/>
                </a:solidFill>
              </a:rPr>
              <a:t>персонального сайта позволит учителю </a:t>
            </a:r>
            <a:r>
              <a:rPr lang="ru-RU" dirty="0" smtClean="0">
                <a:solidFill>
                  <a:srgbClr val="000066"/>
                </a:solidFill>
              </a:rPr>
              <a:t>презентовать свой педагогический </a:t>
            </a:r>
            <a:r>
              <a:rPr lang="ru-RU" dirty="0">
                <a:solidFill>
                  <a:srgbClr val="000066"/>
                </a:solidFill>
              </a:rPr>
              <a:t>опыт, получить </a:t>
            </a:r>
            <a:r>
              <a:rPr lang="ru-RU" dirty="0" smtClean="0">
                <a:solidFill>
                  <a:srgbClr val="000066"/>
                </a:solidFill>
              </a:rPr>
              <a:t>навыки дистанционных </a:t>
            </a:r>
            <a:r>
              <a:rPr lang="ru-RU" dirty="0">
                <a:solidFill>
                  <a:srgbClr val="000066"/>
                </a:solidFill>
              </a:rPr>
              <a:t>форм </a:t>
            </a:r>
            <a:endParaRPr lang="ru-RU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обучения школьников</a:t>
            </a:r>
            <a:r>
              <a:rPr lang="ru-RU" dirty="0">
                <a:solidFill>
                  <a:srgbClr val="000066"/>
                </a:solidFill>
              </a:rPr>
              <a:t>, повысить уровень </a:t>
            </a:r>
            <a:endParaRPr lang="ru-RU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	своей </a:t>
            </a:r>
            <a:r>
              <a:rPr lang="ru-RU" dirty="0" err="1" smtClean="0">
                <a:solidFill>
                  <a:srgbClr val="000066"/>
                </a:solidFill>
              </a:rPr>
              <a:t>ИКТ-компетентности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5106" y="4653136"/>
            <a:ext cx="1788894" cy="1949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49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13286"/>
          <a:stretch>
            <a:fillRect/>
          </a:stretch>
        </p:blipFill>
        <p:spPr bwMode="auto">
          <a:xfrm>
            <a:off x="1042988" y="981075"/>
            <a:ext cx="785018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9388" y="2349500"/>
            <a:ext cx="20097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Навигационное </a:t>
            </a:r>
          </a:p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меню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900113" y="1773238"/>
            <a:ext cx="15113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84888" y="22764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Редактировать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5580063" y="1989138"/>
            <a:ext cx="50482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5761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Редактирование меню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5816" y="2215497"/>
            <a:ext cx="792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13286"/>
          <a:stretch>
            <a:fillRect/>
          </a:stretch>
        </p:blipFill>
        <p:spPr bwMode="auto">
          <a:xfrm>
            <a:off x="539750" y="908050"/>
            <a:ext cx="80645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68313" y="260350"/>
            <a:ext cx="3548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FF3300"/>
                </a:solidFill>
              </a:rPr>
              <a:t>Вводим названия разделов </a:t>
            </a:r>
            <a:r>
              <a:rPr lang="ru-RU" b="1" dirty="0" smtClean="0">
                <a:solidFill>
                  <a:srgbClr val="FF3300"/>
                </a:solidFill>
              </a:rPr>
              <a:t>сайта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388" y="29972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добавляем новые   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1908175" y="620713"/>
            <a:ext cx="1584325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611188" y="2276475"/>
            <a:ext cx="431800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12105" t="14644" r="18895" b="19368"/>
          <a:stretch>
            <a:fillRect/>
          </a:stretch>
        </p:blipFill>
        <p:spPr bwMode="auto">
          <a:xfrm>
            <a:off x="250825" y="549275"/>
            <a:ext cx="864235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51275" y="3141663"/>
            <a:ext cx="3927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Сохраняем</a:t>
            </a:r>
            <a:r>
              <a:rPr lang="en-US" b="1">
                <a:solidFill>
                  <a:srgbClr val="FF3300"/>
                </a:solidFill>
              </a:rPr>
              <a:t> </a:t>
            </a:r>
            <a:r>
              <a:rPr lang="ru-RU" b="1">
                <a:solidFill>
                  <a:srgbClr val="FF3300"/>
                </a:solidFill>
              </a:rPr>
              <a:t>и сворачиваем меню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1835150" y="2708275"/>
            <a:ext cx="2016125" cy="649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3563938" y="2852738"/>
            <a:ext cx="2663825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18488" cy="100806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FF"/>
                </a:solidFill>
              </a:rPr>
              <a:t>Редактирование содержания страниц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11809"/>
          <a:stretch>
            <a:fillRect/>
          </a:stretch>
        </p:blipFill>
        <p:spPr bwMode="auto">
          <a:xfrm>
            <a:off x="684213" y="1293813"/>
            <a:ext cx="78486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700338" y="4581525"/>
            <a:ext cx="4640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Подводим курсор и водим свой заголовок. Сохраняем.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5219700" y="3573463"/>
            <a:ext cx="288925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339975" y="5445125"/>
            <a:ext cx="547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3300"/>
                </a:solidFill>
              </a:rPr>
              <a:t>Нажимаем на «+» и вставляем новый элемент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2484438" y="4365625"/>
            <a:ext cx="215900" cy="1150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2564904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38417" y="2503529"/>
            <a:ext cx="792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14171" r="2953"/>
          <a:stretch>
            <a:fillRect/>
          </a:stretch>
        </p:blipFill>
        <p:spPr bwMode="auto">
          <a:xfrm>
            <a:off x="323850" y="188640"/>
            <a:ext cx="856932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51869" y="170080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1628800"/>
            <a:ext cx="792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nna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659130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 preferRelativeResize="0">
            <a:picLocks noChangeArrowheads="1"/>
          </p:cNvPicPr>
          <p:nvPr/>
        </p:nvPicPr>
        <p:blipFill>
          <a:blip r:embed="rId2" cstate="print"/>
          <a:srcRect l="14467" t="13226" r="1476" b="6613"/>
          <a:stretch>
            <a:fillRect/>
          </a:stretch>
        </p:blipFill>
        <p:spPr bwMode="auto">
          <a:xfrm>
            <a:off x="179388" y="1052513"/>
            <a:ext cx="86407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924300" y="4581525"/>
            <a:ext cx="3716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Загружаем фото с компьютера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4284663" y="4941888"/>
            <a:ext cx="287337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042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Вставка и обработка текста и изображения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484784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5736" y="1351621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3157" y="258617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49250" y="2482483"/>
            <a:ext cx="792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сайт,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b="4381"/>
          <a:stretch>
            <a:fillRect/>
          </a:stretch>
        </p:blipFill>
        <p:spPr bwMode="auto">
          <a:xfrm>
            <a:off x="1403648" y="2924944"/>
            <a:ext cx="633670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7452320" y="5805264"/>
            <a:ext cx="1224136" cy="3600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915816" y="2780928"/>
            <a:ext cx="1943398" cy="5038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4171" r="2953"/>
          <a:stretch>
            <a:fillRect/>
          </a:stretch>
        </p:blipFill>
        <p:spPr bwMode="auto">
          <a:xfrm>
            <a:off x="323850" y="188913"/>
            <a:ext cx="856932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1979613" y="4005263"/>
            <a:ext cx="72072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628800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0385" y="1618167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777875"/>
          </a:xfrm>
        </p:spPr>
        <p:txBody>
          <a:bodyPr/>
          <a:lstStyle/>
          <a:p>
            <a:r>
              <a:rPr lang="ru-RU"/>
              <a:t>Загрузка файлов в веб-квест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14171"/>
          <a:stretch>
            <a:fillRect/>
          </a:stretch>
        </p:blipFill>
        <p:spPr bwMode="auto">
          <a:xfrm>
            <a:off x="684213" y="1052513"/>
            <a:ext cx="7705725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4500563" y="3644900"/>
            <a:ext cx="935037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140200" y="3068638"/>
            <a:ext cx="4789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Выбираем файлы (презентация, </a:t>
            </a:r>
            <a:endParaRPr lang="en-US" b="1">
              <a:solidFill>
                <a:srgbClr val="FF3300"/>
              </a:solidFill>
            </a:endParaRPr>
          </a:p>
          <a:p>
            <a:r>
              <a:rPr lang="ru-RU" b="1">
                <a:solidFill>
                  <a:srgbClr val="FF3300"/>
                </a:solidFill>
              </a:rPr>
              <a:t>документ </a:t>
            </a:r>
            <a:r>
              <a:rPr lang="en-US" b="1">
                <a:solidFill>
                  <a:srgbClr val="FF3300"/>
                </a:solidFill>
              </a:rPr>
              <a:t>Word </a:t>
            </a:r>
            <a:r>
              <a:rPr lang="ru-RU" b="1">
                <a:solidFill>
                  <a:srgbClr val="FF3300"/>
                </a:solidFill>
              </a:rPr>
              <a:t>или </a:t>
            </a:r>
            <a:r>
              <a:rPr lang="en-US" b="1">
                <a:solidFill>
                  <a:srgbClr val="FF3300"/>
                </a:solidFill>
              </a:rPr>
              <a:t>PDF) </a:t>
            </a:r>
            <a:r>
              <a:rPr lang="ru-RU" b="1">
                <a:solidFill>
                  <a:srgbClr val="FF3300"/>
                </a:solidFill>
              </a:rPr>
              <a:t>на компьютере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476375" y="5734050"/>
            <a:ext cx="1223963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45143" y="1628800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62502" y="1588911"/>
            <a:ext cx="792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0625" y="2626279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06718" y="2523893"/>
            <a:ext cx="7920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 l="14171" r="2953"/>
          <a:stretch>
            <a:fillRect/>
          </a:stretch>
        </p:blipFill>
        <p:spPr bwMode="auto">
          <a:xfrm>
            <a:off x="250825" y="188913"/>
            <a:ext cx="856932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042988" y="4292600"/>
            <a:ext cx="15843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01127" y="1732707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39752" y="1607534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 preferRelativeResize="0">
            <a:picLocks noChangeArrowheads="1"/>
          </p:cNvPicPr>
          <p:nvPr/>
        </p:nvPicPr>
        <p:blipFill>
          <a:blip r:embed="rId2" cstate="print"/>
          <a:srcRect l="14171" r="2953"/>
          <a:stretch>
            <a:fillRect/>
          </a:stretch>
        </p:blipFill>
        <p:spPr bwMode="auto">
          <a:xfrm>
            <a:off x="468313" y="981075"/>
            <a:ext cx="82073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187450" y="4437063"/>
            <a:ext cx="16557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86080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Вставляем ссылку </a:t>
            </a:r>
          </a:p>
          <a:p>
            <a:r>
              <a:rPr lang="ru-RU" b="1">
                <a:solidFill>
                  <a:srgbClr val="FF3300"/>
                </a:solidFill>
              </a:rPr>
              <a:t>на видео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08625" y="4365625"/>
            <a:ext cx="177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Нажимаем </a:t>
            </a:r>
            <a:r>
              <a:rPr lang="en-US" b="1">
                <a:solidFill>
                  <a:srgbClr val="FF3300"/>
                </a:solidFill>
              </a:rPr>
              <a:t>OK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588125" y="4652963"/>
            <a:ext cx="576263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2195513" y="5949950"/>
            <a:ext cx="6477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27088" y="5949950"/>
            <a:ext cx="1450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Сохраняем</a:t>
            </a: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6048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Загрузка видео в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 pitchFamily="66" charset="0"/>
                <a:cs typeface="Arial"/>
              </a:rPr>
              <a:t>веб-квест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latin typeface="Monotype Corsiva" pitchFamily="66" charset="0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034" y="1639433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62502" y="1567645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сайт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2708920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0" y="2555792"/>
            <a:ext cx="79208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сайт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2652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Типологию и структуру сайта учителя-предметника в первую </a:t>
            </a:r>
            <a:r>
              <a:rPr lang="ru-RU" sz="2400" b="1" dirty="0" smtClean="0">
                <a:solidFill>
                  <a:srgbClr val="0000FF"/>
                </a:solidFill>
              </a:rPr>
              <a:t>очередь </a:t>
            </a:r>
            <a:r>
              <a:rPr lang="ru-RU" sz="2400" b="1" dirty="0">
                <a:solidFill>
                  <a:srgbClr val="0000FF"/>
                </a:solidFill>
              </a:rPr>
              <a:t>определяют цель и аудитория, которой адресованы </a:t>
            </a:r>
            <a:r>
              <a:rPr lang="ru-RU" sz="2400" b="1" dirty="0" smtClean="0">
                <a:solidFill>
                  <a:srgbClr val="0000FF"/>
                </a:solidFill>
              </a:rPr>
              <a:t>материалы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0066"/>
                </a:solidFill>
              </a:rPr>
              <a:t>1. </a:t>
            </a:r>
            <a:r>
              <a:rPr lang="ru-RU" b="1" dirty="0">
                <a:solidFill>
                  <a:srgbClr val="000066"/>
                </a:solidFill>
              </a:rPr>
              <a:t>Сайт-визитка </a:t>
            </a:r>
            <a:r>
              <a:rPr lang="ru-RU" dirty="0">
                <a:solidFill>
                  <a:srgbClr val="000066"/>
                </a:solidFill>
              </a:rPr>
              <a:t>наиболее удачно представляет имидж </a:t>
            </a:r>
            <a:r>
              <a:rPr lang="ru-RU" dirty="0" smtClean="0">
                <a:solidFill>
                  <a:srgbClr val="000066"/>
                </a:solidFill>
              </a:rPr>
              <a:t>учителя.</a:t>
            </a:r>
          </a:p>
          <a:p>
            <a:pPr>
              <a:buNone/>
            </a:pPr>
            <a:r>
              <a:rPr lang="ru-RU" dirty="0">
                <a:solidFill>
                  <a:srgbClr val="000066"/>
                </a:solidFill>
              </a:rPr>
              <a:t>2. </a:t>
            </a:r>
            <a:r>
              <a:rPr lang="ru-RU" b="1" dirty="0" smtClean="0">
                <a:solidFill>
                  <a:srgbClr val="000066"/>
                </a:solidFill>
              </a:rPr>
              <a:t>Сайт-портфолио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rgbClr val="000066"/>
                </a:solidFill>
              </a:rPr>
              <a:t>3. </a:t>
            </a:r>
            <a:r>
              <a:rPr lang="ru-RU" b="1" dirty="0">
                <a:solidFill>
                  <a:srgbClr val="000066"/>
                </a:solidFill>
              </a:rPr>
              <a:t>Предметный сайт </a:t>
            </a:r>
            <a:r>
              <a:rPr lang="ru-RU" dirty="0">
                <a:solidFill>
                  <a:srgbClr val="000066"/>
                </a:solidFill>
              </a:rPr>
              <a:t>наполняется разнообразной </a:t>
            </a:r>
            <a:r>
              <a:rPr lang="ru-RU" dirty="0" smtClean="0">
                <a:solidFill>
                  <a:srgbClr val="000066"/>
                </a:solidFill>
              </a:rPr>
              <a:t>информацией по </a:t>
            </a:r>
            <a:r>
              <a:rPr lang="ru-RU" dirty="0">
                <a:solidFill>
                  <a:srgbClr val="000066"/>
                </a:solidFill>
              </a:rPr>
              <a:t>предмету (видео, аудио, мультимедийной</a:t>
            </a:r>
            <a:r>
              <a:rPr lang="ru-RU" dirty="0" smtClean="0">
                <a:solidFill>
                  <a:srgbClr val="000066"/>
                </a:solidFill>
              </a:rPr>
              <a:t>).</a:t>
            </a:r>
          </a:p>
          <a:p>
            <a:pPr>
              <a:buNone/>
            </a:pPr>
            <a:r>
              <a:rPr lang="ru-RU" dirty="0">
                <a:solidFill>
                  <a:srgbClr val="000066"/>
                </a:solidFill>
              </a:rPr>
              <a:t>4. </a:t>
            </a:r>
            <a:r>
              <a:rPr lang="ru-RU" b="1" dirty="0">
                <a:solidFill>
                  <a:srgbClr val="000066"/>
                </a:solidFill>
              </a:rPr>
              <a:t>Сайт «Учитель – ученику» </a:t>
            </a:r>
            <a:r>
              <a:rPr lang="ru-RU" dirty="0">
                <a:solidFill>
                  <a:srgbClr val="000066"/>
                </a:solidFill>
              </a:rPr>
              <a:t>(образовательный сайт</a:t>
            </a:r>
            <a:r>
              <a:rPr lang="ru-RU" dirty="0" smtClean="0">
                <a:solidFill>
                  <a:srgbClr val="000066"/>
                </a:solidFill>
              </a:rPr>
              <a:t>).</a:t>
            </a:r>
          </a:p>
          <a:p>
            <a:pPr>
              <a:buNone/>
            </a:pPr>
            <a:r>
              <a:rPr lang="ru-RU" dirty="0" smtClean="0">
                <a:solidFill>
                  <a:srgbClr val="000066"/>
                </a:solidFill>
              </a:rPr>
              <a:t>5</a:t>
            </a:r>
            <a:r>
              <a:rPr lang="ru-RU" dirty="0">
                <a:solidFill>
                  <a:srgbClr val="000066"/>
                </a:solidFill>
              </a:rPr>
              <a:t>. </a:t>
            </a:r>
            <a:r>
              <a:rPr lang="ru-RU" b="1" dirty="0">
                <a:solidFill>
                  <a:srgbClr val="000066"/>
                </a:solidFill>
              </a:rPr>
              <a:t>Сайт класса </a:t>
            </a:r>
            <a:r>
              <a:rPr lang="ru-RU" dirty="0">
                <a:solidFill>
                  <a:srgbClr val="000066"/>
                </a:solidFill>
              </a:rPr>
              <a:t>– это сайт для иллюстрации жизни класса и </a:t>
            </a:r>
            <a:r>
              <a:rPr lang="ru-RU" dirty="0" smtClean="0">
                <a:solidFill>
                  <a:srgbClr val="000066"/>
                </a:solidFill>
              </a:rPr>
              <a:t>его отдельных </a:t>
            </a:r>
            <a:r>
              <a:rPr lang="ru-RU" dirty="0">
                <a:solidFill>
                  <a:srgbClr val="000066"/>
                </a:solidFill>
              </a:rPr>
              <a:t>представителей, который может вести классный </a:t>
            </a:r>
            <a:r>
              <a:rPr lang="ru-RU" dirty="0" smtClean="0">
                <a:solidFill>
                  <a:srgbClr val="000066"/>
                </a:solidFill>
              </a:rPr>
              <a:t>руководитель </a:t>
            </a:r>
            <a:r>
              <a:rPr lang="ru-RU" dirty="0">
                <a:solidFill>
                  <a:srgbClr val="000066"/>
                </a:solidFill>
              </a:rPr>
              <a:t>или учащиеся </a:t>
            </a:r>
            <a:r>
              <a:rPr lang="ru-RU" dirty="0" smtClean="0">
                <a:solidFill>
                  <a:srgbClr val="000066"/>
                </a:solidFill>
              </a:rPr>
              <a:t>класса.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2492896"/>
            <a:ext cx="7772400" cy="3276079"/>
          </a:xfrm>
        </p:spPr>
        <p:txBody>
          <a:bodyPr>
            <a:normAutofit/>
          </a:bodyPr>
          <a:lstStyle/>
          <a:p>
            <a:pPr algn="ctr"/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itchFamily="66" charset="0"/>
              </a:rPr>
              <a:t>Пусть этот год будет успешным!</a:t>
            </a:r>
            <a:endParaRPr lang="ru-RU" sz="6000" noProof="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  <a:effectLst/>
                <a:latin typeface="Monotype Corsiva" pitchFamily="66" charset="0"/>
              </a:rPr>
              <a:t>СТРУКТУРА И СОДЕРЖАНИЕ ПЕРСОНАЛЬНОГО САЙТА УЧИТЕЛЯ</a:t>
            </a:r>
            <a:r>
              <a:rPr lang="ru-RU" sz="3200" b="1" dirty="0">
                <a:solidFill>
                  <a:srgbClr val="FFC000"/>
                </a:solidFill>
              </a:rPr>
              <a:t/>
            </a:r>
            <a:br>
              <a:rPr lang="ru-RU" sz="3200" b="1" dirty="0">
                <a:solidFill>
                  <a:srgbClr val="FFC00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indent="19050">
              <a:buNone/>
            </a:pPr>
            <a:r>
              <a:rPr lang="ru-RU" b="1" u="sng" dirty="0" smtClean="0">
                <a:solidFill>
                  <a:srgbClr val="000066"/>
                </a:solidFill>
              </a:rPr>
              <a:t>Главная </a:t>
            </a:r>
            <a:r>
              <a:rPr lang="ru-RU" b="1" u="sng" dirty="0">
                <a:solidFill>
                  <a:srgbClr val="000066"/>
                </a:solidFill>
              </a:rPr>
              <a:t>страница сайта </a:t>
            </a:r>
            <a:r>
              <a:rPr lang="ru-RU" dirty="0">
                <a:solidFill>
                  <a:srgbClr val="000066"/>
                </a:solidFill>
              </a:rPr>
              <a:t>обычно включает обращение к </a:t>
            </a:r>
            <a:r>
              <a:rPr lang="ru-RU" dirty="0" smtClean="0">
                <a:solidFill>
                  <a:srgbClr val="000066"/>
                </a:solidFill>
              </a:rPr>
              <a:t>пользователям </a:t>
            </a:r>
            <a:r>
              <a:rPr lang="ru-RU" dirty="0">
                <a:solidFill>
                  <a:srgbClr val="000066"/>
                </a:solidFill>
              </a:rPr>
              <a:t>сайта, путеводитель по страницам сайта, краткий анонс </a:t>
            </a:r>
            <a:r>
              <a:rPr lang="ru-RU" dirty="0" smtClean="0">
                <a:solidFill>
                  <a:srgbClr val="000066"/>
                </a:solidFill>
              </a:rPr>
              <a:t>каждой </a:t>
            </a:r>
            <a:r>
              <a:rPr lang="ru-RU" dirty="0">
                <a:solidFill>
                  <a:srgbClr val="000066"/>
                </a:solidFill>
              </a:rPr>
              <a:t>страницы сайта, контакты (имя автора сайта, контактные </a:t>
            </a:r>
            <a:r>
              <a:rPr lang="ru-RU" dirty="0" smtClean="0">
                <a:solidFill>
                  <a:srgbClr val="000066"/>
                </a:solidFill>
              </a:rPr>
              <a:t>телефоны</a:t>
            </a:r>
            <a:r>
              <a:rPr lang="ru-RU" dirty="0">
                <a:solidFill>
                  <a:srgbClr val="000066"/>
                </a:solidFill>
              </a:rPr>
              <a:t>, местоположение </a:t>
            </a:r>
            <a:r>
              <a:rPr lang="ru-RU" dirty="0" smtClean="0">
                <a:solidFill>
                  <a:srgbClr val="000066"/>
                </a:solidFill>
              </a:rPr>
              <a:t>ОО </a:t>
            </a:r>
            <a:r>
              <a:rPr lang="ru-RU" dirty="0">
                <a:solidFill>
                  <a:srgbClr val="000066"/>
                </a:solidFill>
              </a:rPr>
              <a:t>на карте), новостную ленту и </a:t>
            </a:r>
            <a:r>
              <a:rPr lang="ru-RU" dirty="0" smtClean="0">
                <a:solidFill>
                  <a:srgbClr val="000066"/>
                </a:solidFill>
              </a:rPr>
              <a:t>другое.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1 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1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24736" cy="85010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0066"/>
                </a:solidFill>
                <a:ea typeface="+mn-ea"/>
                <a:cs typeface="+mn-cs"/>
              </a:rPr>
              <a:t>«Нормативные документы»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365125" indent="-3175">
              <a:buNone/>
            </a:pPr>
            <a:r>
              <a:rPr lang="ru-RU" dirty="0" smtClean="0">
                <a:solidFill>
                  <a:srgbClr val="000066"/>
                </a:solidFill>
              </a:rPr>
              <a:t>На данную страницу обычно помещают </a:t>
            </a:r>
          </a:p>
          <a:p>
            <a:pPr marL="365125" indent="-3175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устав школы, </a:t>
            </a:r>
          </a:p>
          <a:p>
            <a:pPr marL="365125" indent="-3175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примерные программы по предмету, </a:t>
            </a:r>
          </a:p>
          <a:p>
            <a:pPr marL="365125" indent="-3175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рабочую программу учителя, </a:t>
            </a:r>
          </a:p>
          <a:p>
            <a:pPr marL="365125" indent="-3175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тематическое планирование и другие. </a:t>
            </a:r>
          </a:p>
          <a:p>
            <a:pPr marL="365125" indent="-3175">
              <a:buNone/>
            </a:pPr>
            <a:r>
              <a:rPr lang="ru-RU" dirty="0" smtClean="0">
                <a:solidFill>
                  <a:srgbClr val="000066"/>
                </a:solidFill>
              </a:rPr>
              <a:t>Как правило, размещаемые здесь материалы представляют собой текстовые файлы большого объема. Их целесообразно предлагать в виде заархивированных файлов.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15023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3314" y="0"/>
            <a:ext cx="2370686" cy="140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0066"/>
                </a:solidFill>
                <a:ea typeface="+mn-ea"/>
                <a:cs typeface="+mn-cs"/>
              </a:rPr>
              <a:t>Методическая копилка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может включать два раздела: </a:t>
            </a:r>
          </a:p>
          <a:p>
            <a:pPr marL="180975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«Урочная деятельность» и «Внеклассная работа» 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В раздел </a:t>
            </a:r>
            <a:r>
              <a:rPr lang="ru-RU" b="1" i="1" dirty="0" smtClean="0">
                <a:solidFill>
                  <a:srgbClr val="000066"/>
                </a:solidFill>
              </a:rPr>
              <a:t>«Урочная деятельность» </a:t>
            </a:r>
            <a:r>
              <a:rPr lang="ru-RU" i="1" dirty="0" smtClean="0">
                <a:solidFill>
                  <a:srgbClr val="000066"/>
                </a:solidFill>
              </a:rPr>
              <a:t>следует поместить 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конспекты уроков; 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авторские цифровые образовательные ресурсы, 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в том числе и презентации; 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ссылки на внешние ресурсы Интернет и другое. 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Раздел </a:t>
            </a:r>
            <a:r>
              <a:rPr lang="ru-RU" b="1" i="1" dirty="0" smtClean="0">
                <a:solidFill>
                  <a:srgbClr val="000066"/>
                </a:solidFill>
              </a:rPr>
              <a:t>«Внеклассная работа» </a:t>
            </a:r>
            <a:r>
              <a:rPr lang="ru-RU" dirty="0" smtClean="0">
                <a:solidFill>
                  <a:srgbClr val="000066"/>
                </a:solidFill>
              </a:rPr>
              <a:t>может отражать 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работу с одаренными детьми,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 участие в олимпиадном движении; 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участие в научно-практических конференциях;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включать план работы предметного кружка; </a:t>
            </a:r>
          </a:p>
          <a:p>
            <a:pPr marL="180975" indent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отчет о проведенных мероприятиях, акциях и другое. 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В данном случае сайт позволяет учителю не только презентовать свой педагогический опыт широкой аудитории, но и накапливать практически значимый материал, осуществлять рефлексию и корректировку своей педагогической деятельности.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200px-Met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276872"/>
            <a:ext cx="19050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707088" cy="85010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0066"/>
                </a:solidFill>
                <a:ea typeface="+mn-ea"/>
                <a:cs typeface="+mn-cs"/>
              </a:rPr>
              <a:t>В помощь учащимся: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может содержать указания и рекомендации: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«Что почитать к уроку»; 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тесты, задачи, упражнения и контрольные задания;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образцы работ учащихся; 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dirty="0" smtClean="0">
                <a:solidFill>
                  <a:srgbClr val="000066"/>
                </a:solidFill>
              </a:rPr>
              <a:t>ссылки на интерактивные источники информации, игры-тренажеры и многое другое. 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Сайт расширяет рамки обычного урока, поскольку учитель дистанционно может представить учащимся дополнительный учебный материал. 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Следует отметить, что работа учащихся с разнообразными цифровыми обучающими ресурсами мотивирует школьников к просмотру позитивного </a:t>
            </a:r>
            <a:r>
              <a:rPr lang="ru-RU" dirty="0" err="1" smtClean="0">
                <a:solidFill>
                  <a:srgbClr val="000066"/>
                </a:solidFill>
              </a:rPr>
              <a:t>контента</a:t>
            </a:r>
            <a:r>
              <a:rPr lang="ru-RU" dirty="0" smtClean="0">
                <a:solidFill>
                  <a:srgbClr val="000066"/>
                </a:solidFill>
              </a:rPr>
              <a:t> сети Интернет, а также способствует формированию информационно-коммуникативной компетентности школьников.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chelovechki-chitayuschie-spravochnik-0002339249-preview.jpg"/>
          <p:cNvPicPr>
            <a:picLocks noChangeAspect="1"/>
          </p:cNvPicPr>
          <p:nvPr/>
        </p:nvPicPr>
        <p:blipFill>
          <a:blip r:embed="rId2" cstate="print"/>
          <a:srcRect l="7387" t="8406" r="15673" b="6217"/>
          <a:stretch>
            <a:fillRect/>
          </a:stretch>
        </p:blipFill>
        <p:spPr>
          <a:xfrm>
            <a:off x="7583826" y="116632"/>
            <a:ext cx="1560173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923112" cy="77809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000066"/>
                </a:solidFill>
                <a:ea typeface="+mn-ea"/>
                <a:cs typeface="+mn-cs"/>
              </a:rPr>
              <a:t>Достижения учащихся: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180975" indent="36195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66"/>
                </a:solidFill>
              </a:rPr>
              <a:t>исследовательские и проектные работы, 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66"/>
                </a:solidFill>
              </a:rPr>
              <a:t>эссе, 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66"/>
                </a:solidFill>
              </a:rPr>
              <a:t>дипломы, 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66"/>
                </a:solidFill>
              </a:rPr>
              <a:t>грамоты, </a:t>
            </a:r>
          </a:p>
          <a:p>
            <a:pPr marL="180975" indent="361950">
              <a:buFont typeface="Wingdings" pitchFamily="2" charset="2"/>
              <a:buChar char="Ø"/>
            </a:pPr>
            <a:r>
              <a:rPr lang="ru-RU" sz="4400" dirty="0" smtClean="0">
                <a:solidFill>
                  <a:srgbClr val="000066"/>
                </a:solidFill>
              </a:rPr>
              <a:t>сертификаты учащихся и многое другое. 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Этот раздел имеет серьезное </a:t>
            </a:r>
            <a:r>
              <a:rPr lang="ru-RU" b="1" dirty="0" smtClean="0">
                <a:solidFill>
                  <a:srgbClr val="000066"/>
                </a:solidFill>
              </a:rPr>
              <a:t>воспитательное значение</a:t>
            </a:r>
            <a:r>
              <a:rPr lang="ru-RU" dirty="0" smtClean="0">
                <a:solidFill>
                  <a:srgbClr val="000066"/>
                </a:solidFill>
              </a:rPr>
              <a:t>, потому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что переживание собственного успеха развивает эмоциональную сферу ребенка, а чужого – нравственную. 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Популяризируя достижения своих учеников, педагог тем самым пропагандирует определенную модель поведения, связанную с определенными ценностно-смысловыми ориентирами, например, с активностью в интеллектуальной и творческой деятельности, учит школьников радоваться чужим победам.</a:t>
            </a:r>
          </a:p>
          <a:p>
            <a:pPr marL="180975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Следует помнить, что информация о достижениях должна быть точна и конкретна. Например, если речь идет о конкурсе, то необходимо указать: кем он был организован, каков его статус, что представлялось в качестве конкурсных материалов, в чем смысл и значимость участия для конкретного школьника. При отсутствии такого комментария информация о достижениях обесценивается и становится безликой и формальной.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baner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209550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u="sng" dirty="0" err="1">
                <a:solidFill>
                  <a:srgbClr val="000066"/>
                </a:solidFill>
                <a:ea typeface="+mn-ea"/>
                <a:cs typeface="+mn-cs"/>
              </a:rPr>
              <a:t>Фотогалерея</a:t>
            </a:r>
            <a:endParaRPr lang="ru-RU" b="1" u="sng" dirty="0">
              <a:solidFill>
                <a:srgbClr val="000066"/>
              </a:solidFill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marL="265113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обычно быстро пополняется фотографиями, поэтому заранее следует предусмотреть ее многоступенчатую структуру, т. е. список в виде набора гиперссылок. </a:t>
            </a:r>
          </a:p>
          <a:p>
            <a:pPr marL="265113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	Со временем, пополняя новыми фотографиями, </a:t>
            </a:r>
            <a:r>
              <a:rPr lang="ru-RU" dirty="0" err="1" smtClean="0">
                <a:solidFill>
                  <a:srgbClr val="000066"/>
                </a:solidFill>
              </a:rPr>
              <a:t>фотогаллерея</a:t>
            </a:r>
            <a:r>
              <a:rPr lang="ru-RU" dirty="0" smtClean="0">
                <a:solidFill>
                  <a:srgbClr val="000066"/>
                </a:solidFill>
              </a:rPr>
              <a:t> сможет стать своего рода информационным источником о жизни </a:t>
            </a:r>
          </a:p>
          <a:p>
            <a:pPr marL="265113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ученического </a:t>
            </a:r>
          </a:p>
          <a:p>
            <a:pPr marL="265113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сообщества.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с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974159"/>
            <a:ext cx="3923928" cy="188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a0cb26bfa1c680fdaa14c1dd2088c399fd2d16"/>
</p:tagLst>
</file>

<file path=ppt/theme/theme1.xml><?xml version="1.0" encoding="utf-8"?>
<a:theme xmlns:a="http://schemas.openxmlformats.org/drawingml/2006/main" name="MSC_MS_RU_RU_01_NY_FrostSnowfalkes_2007v_Russ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Межпредметные связи</Template>
  <TotalTime>0</TotalTime>
  <Words>619</Words>
  <Application>Microsoft Office PowerPoint</Application>
  <PresentationFormat>Экран (4:3)</PresentationFormat>
  <Paragraphs>125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MSC_MS_RU_RU_01_NY_FrostSnowfalkes_2007v_Russia</vt:lpstr>
      <vt:lpstr>Создание персонального сайта учителя</vt:lpstr>
      <vt:lpstr>ПЕРСОНАЛЬНЫЙ САЙТ УЧИТЕЛЯ </vt:lpstr>
      <vt:lpstr>Типологию и структуру сайта учителя-предметника в первую очередь определяют цель и аудитория, которой адресованы материалы</vt:lpstr>
      <vt:lpstr> СТРУКТУРА И СОДЕРЖАНИЕ ПЕРСОНАЛЬНОГО САЙТА УЧИТЕЛЯ </vt:lpstr>
      <vt:lpstr>«Нормативные документы» </vt:lpstr>
      <vt:lpstr>Методическая копилка</vt:lpstr>
      <vt:lpstr>В помощь учащимся: </vt:lpstr>
      <vt:lpstr>Достижения учащихся:</vt:lpstr>
      <vt:lpstr>Фотогалерея</vt:lpstr>
      <vt:lpstr>«Гостевая книга» </vt:lpstr>
      <vt:lpstr>Инструкции по работе с бесплатными конструкторами сайтов: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Редактирование содержания страниц</vt:lpstr>
      <vt:lpstr>Слайд 24</vt:lpstr>
      <vt:lpstr>Слайд 25</vt:lpstr>
      <vt:lpstr>Слайд 26</vt:lpstr>
      <vt:lpstr>Загрузка файлов в веб-квест</vt:lpstr>
      <vt:lpstr>Слайд 28</vt:lpstr>
      <vt:lpstr>Слайд 29</vt:lpstr>
      <vt:lpstr>Пусть этот год будет успешным!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2014-01-27T07:29:45Z</dcterms:created>
  <dcterms:modified xsi:type="dcterms:W3CDTF">2015-03-04T08:44:18Z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